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56" r:id="rId2"/>
    <p:sldId id="314" r:id="rId3"/>
    <p:sldId id="298" r:id="rId4"/>
    <p:sldId id="299" r:id="rId5"/>
    <p:sldId id="311" r:id="rId6"/>
    <p:sldId id="312" r:id="rId7"/>
    <p:sldId id="305" r:id="rId8"/>
    <p:sldId id="306" r:id="rId9"/>
    <p:sldId id="263" r:id="rId10"/>
    <p:sldId id="310" r:id="rId11"/>
    <p:sldId id="302" r:id="rId12"/>
    <p:sldId id="309" r:id="rId13"/>
    <p:sldId id="313" r:id="rId14"/>
    <p:sldId id="308" r:id="rId15"/>
    <p:sldId id="307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Extra Condensed Medium" panose="020F0502020204030204" pitchFamily="34" charset="0"/>
      <p:regular r:id="rId22"/>
      <p:bold r:id="rId23"/>
      <p:italic r:id="rId24"/>
      <p:boldItalic r:id="rId25"/>
    </p:embeddedFont>
    <p:embeddedFont>
      <p:font typeface="Maven Pro" pitchFamily="2" charset="77"/>
      <p:regular r:id="rId26"/>
      <p:bold r:id="rId27"/>
    </p:embeddedFont>
    <p:embeddedFont>
      <p:font typeface="Neue Haas Grotesk Text Pro" panose="020B0504020202020204" pitchFamily="34" charset="77"/>
      <p:regular r:id="rId28"/>
      <p:bold r:id="rId29"/>
      <p:italic r:id="rId30"/>
      <p:boldItalic r:id="rId31"/>
    </p:embeddedFont>
    <p:embeddedFont>
      <p:font typeface="Share Tech" pitchFamily="2" charset="77"/>
      <p:regular r:id="rId32"/>
    </p:embeddedFont>
  </p:embeddedFontLst>
  <p:custDataLst>
    <p:tags r:id="rId3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AF516-646D-4264-9B0C-1E480F6E6D0D}" v="2501" dt="2021-05-11T19:31:23.296"/>
    <p1510:client id="{5CECCC6D-174D-4CF3-9023-5B3B8114DFE2}" v="50" dt="2021-05-11T09:27:27.361"/>
    <p1510:client id="{817C0AC2-3829-4072-8CF6-4DC29A80614C}" v="23" dt="2021-05-11T17:03:54.148"/>
    <p1510:client id="{9030BE3E-F499-475F-9D00-1AB6D7343465}" v="38" dt="2021-05-11T14:06:41.613"/>
    <p1510:client id="{AA011683-DA02-47C7-81EF-E62B41AD19CC}" v="695" dt="2021-05-11T16:21:38.377"/>
    <p1510:client id="{AF7FDD79-D668-49B7-97F1-2933863D6530}" v="2" dt="2021-05-11T15:39:39.709"/>
  </p1510:revLst>
</p1510:revInfo>
</file>

<file path=ppt/tableStyles.xml><?xml version="1.0" encoding="utf-8"?>
<a:tblStyleLst xmlns:a="http://schemas.openxmlformats.org/drawingml/2006/main" def="{2A84822F-D213-4049-91F3-503C6C846E7A}">
  <a:tblStyle styleId="{2A84822F-D213-4049-91F3-503C6C846E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5814"/>
  </p:normalViewPr>
  <p:slideViewPr>
    <p:cSldViewPr snapToGrid="0">
      <p:cViewPr>
        <p:scale>
          <a:sx n="135" d="100"/>
          <a:sy n="135" d="100"/>
        </p:scale>
        <p:origin x="720" y="288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gs" Target="tags/tag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5-11T12:49:49.1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29131 7303 16383 0 0,'3'0'0'0'0,"4"0"0"0"0,5 0 0 0 0,2 0 0 0 0,3 0 0 0 0,2 0 0 0 0,0 0 0 0 0,0 0 0 0 0,1 0 0 0 0,-1 0 0 0 0,0 3 0 0 0,0 1 0 0 0,0 0 0 0 0,0 2 0 0 0,0 4 0 0 0,-1 0 0 0 0,1-2 0 0 0,0-2 0 0 0,-1-3 0 0 0,1-1 0 0 0,0-1 0 0 0,-1-1 0 0 0,1 0 0 0 0,-4 3 0 0 0,0 1 0 0 0,0-1 0 0 0,0 0 0 0 0,1 0 0 0 0,2-2 0 0 0,-4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75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varyfied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hypothesis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breast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</a:t>
            </a:r>
            <a:r>
              <a:rPr lang="de-DE" dirty="0" err="1"/>
              <a:t>expressionn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30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4F5C402-AB7A-AE49-8140-FC8F711DB8C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34220586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10" imgW="7772400" imgH="10058400" progId="TCLayout.ActiveDocument.1">
                  <p:embed/>
                </p:oleObj>
              </mc:Choice>
              <mc:Fallback>
                <p:oleObj name="think-cell Slide" r:id="rId10" imgW="7772400" imgH="1005840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4F5C402-AB7A-AE49-8140-FC8F711DB8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67" r:id="rId4"/>
    <p:sldLayoutId id="2147483668" r:id="rId5"/>
    <p:sldLayoutId id="214748366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tags" Target="../tags/tag29.xml"/><Relationship Id="rId39" Type="http://schemas.openxmlformats.org/officeDocument/2006/relationships/tags" Target="../tags/tag42.xml"/><Relationship Id="rId21" Type="http://schemas.openxmlformats.org/officeDocument/2006/relationships/tags" Target="../tags/tag24.xml"/><Relationship Id="rId34" Type="http://schemas.openxmlformats.org/officeDocument/2006/relationships/tags" Target="../tags/tag37.xml"/><Relationship Id="rId42" Type="http://schemas.openxmlformats.org/officeDocument/2006/relationships/tags" Target="../tags/tag45.xml"/><Relationship Id="rId47" Type="http://schemas.openxmlformats.org/officeDocument/2006/relationships/tags" Target="../tags/tag50.xml"/><Relationship Id="rId50" Type="http://schemas.openxmlformats.org/officeDocument/2006/relationships/tags" Target="../tags/tag53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9" Type="http://schemas.openxmlformats.org/officeDocument/2006/relationships/tags" Target="../tags/tag32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32" Type="http://schemas.openxmlformats.org/officeDocument/2006/relationships/tags" Target="../tags/tag35.xml"/><Relationship Id="rId37" Type="http://schemas.openxmlformats.org/officeDocument/2006/relationships/tags" Target="../tags/tag40.xml"/><Relationship Id="rId40" Type="http://schemas.openxmlformats.org/officeDocument/2006/relationships/tags" Target="../tags/tag43.xml"/><Relationship Id="rId45" Type="http://schemas.openxmlformats.org/officeDocument/2006/relationships/tags" Target="../tags/tag48.xml"/><Relationship Id="rId53" Type="http://schemas.openxmlformats.org/officeDocument/2006/relationships/oleObject" Target="../embeddings/oleObject4.bin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tags" Target="../tags/tag34.xml"/><Relationship Id="rId44" Type="http://schemas.openxmlformats.org/officeDocument/2006/relationships/tags" Target="../tags/tag47.xml"/><Relationship Id="rId52" Type="http://schemas.openxmlformats.org/officeDocument/2006/relationships/slideLayout" Target="../slideLayouts/slideLayout6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tags" Target="../tags/tag33.xml"/><Relationship Id="rId35" Type="http://schemas.openxmlformats.org/officeDocument/2006/relationships/tags" Target="../tags/tag38.xml"/><Relationship Id="rId43" Type="http://schemas.openxmlformats.org/officeDocument/2006/relationships/tags" Target="../tags/tag46.xml"/><Relationship Id="rId48" Type="http://schemas.openxmlformats.org/officeDocument/2006/relationships/tags" Target="../tags/tag51.xml"/><Relationship Id="rId8" Type="http://schemas.openxmlformats.org/officeDocument/2006/relationships/tags" Target="../tags/tag11.xml"/><Relationship Id="rId51" Type="http://schemas.openxmlformats.org/officeDocument/2006/relationships/tags" Target="../tags/tag54.xml"/><Relationship Id="rId3" Type="http://schemas.openxmlformats.org/officeDocument/2006/relationships/tags" Target="../tags/tag6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33" Type="http://schemas.openxmlformats.org/officeDocument/2006/relationships/tags" Target="../tags/tag36.xml"/><Relationship Id="rId38" Type="http://schemas.openxmlformats.org/officeDocument/2006/relationships/tags" Target="../tags/tag41.xml"/><Relationship Id="rId46" Type="http://schemas.openxmlformats.org/officeDocument/2006/relationships/tags" Target="../tags/tag49.xml"/><Relationship Id="rId20" Type="http://schemas.openxmlformats.org/officeDocument/2006/relationships/tags" Target="../tags/tag23.xml"/><Relationship Id="rId41" Type="http://schemas.openxmlformats.org/officeDocument/2006/relationships/tags" Target="../tags/tag44.xml"/><Relationship Id="rId54" Type="http://schemas.openxmlformats.org/officeDocument/2006/relationships/image" Target="../media/image18.emf"/><Relationship Id="rId1" Type="http://schemas.openxmlformats.org/officeDocument/2006/relationships/vmlDrawing" Target="../drawings/vmlDrawing4.vml"/><Relationship Id="rId6" Type="http://schemas.openxmlformats.org/officeDocument/2006/relationships/tags" Target="../tags/tag9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36" Type="http://schemas.openxmlformats.org/officeDocument/2006/relationships/tags" Target="../tags/tag39.xml"/><Relationship Id="rId49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tags" Target="../tags/tag55.xml"/><Relationship Id="rId16" Type="http://schemas.openxmlformats.org/officeDocument/2006/relationships/image" Target="../media/image30.svg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emf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2.png"/><Relationship Id="rId2" Type="http://schemas.openxmlformats.org/officeDocument/2006/relationships/tags" Target="../tags/tag5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924250" y="2794963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Anouk </a:t>
            </a:r>
            <a:r>
              <a:rPr lang="en" sz="1400" dirty="0" err="1"/>
              <a:t>Dupé</a:t>
            </a:r>
            <a:endParaRPr lang="en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Dustin Schilling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David </a:t>
            </a:r>
            <a:r>
              <a:rPr lang="en" sz="1400" dirty="0" err="1"/>
              <a:t>Eckey</a:t>
            </a:r>
            <a:endParaRPr lang="en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Maria </a:t>
            </a:r>
            <a:r>
              <a:rPr lang="en" sz="1400" dirty="0" err="1"/>
              <a:t>Yemane</a:t>
            </a:r>
            <a:endParaRPr sz="1400"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PROPOSAL </a:t>
            </a:r>
            <a:r>
              <a:rPr lang="en" dirty="0">
                <a:solidFill>
                  <a:schemeClr val="accent2"/>
                </a:solidFill>
              </a:rPr>
              <a:t>KALLIKREIN GENES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7306644" y="18560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Object 74" hidden="1">
            <a:extLst>
              <a:ext uri="{FF2B5EF4-FFF2-40B4-BE49-F238E27FC236}">
                <a16:creationId xmlns:a16="http://schemas.microsoft.com/office/drawing/2014/main" id="{9FA17CED-BE12-1146-9C4F-676618F345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5" name="Object 74" hidden="1">
                        <a:extLst>
                          <a:ext uri="{FF2B5EF4-FFF2-40B4-BE49-F238E27FC236}">
                            <a16:creationId xmlns:a16="http://schemas.microsoft.com/office/drawing/2014/main" id="{9FA17CED-BE12-1146-9C4F-676618F34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6BA0A30-605F-104F-A068-38EB9F570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de-DE" dirty="0"/>
              <a:t>Milestones </a:t>
            </a:r>
          </a:p>
        </p:txBody>
      </p:sp>
      <p:sp>
        <p:nvSpPr>
          <p:cNvPr id="71" name="Google Shape;1095;p38">
            <a:extLst>
              <a:ext uri="{FF2B5EF4-FFF2-40B4-BE49-F238E27FC236}">
                <a16:creationId xmlns:a16="http://schemas.microsoft.com/office/drawing/2014/main" id="{85AA22CA-A2BC-6944-A5EC-31B1984E5A63}"/>
              </a:ext>
            </a:extLst>
          </p:cNvPr>
          <p:cNvSpPr>
            <a:spLocks noChangeAspect="1"/>
          </p:cNvSpPr>
          <p:nvPr/>
        </p:nvSpPr>
        <p:spPr>
          <a:xfrm>
            <a:off x="1617384" y="2465124"/>
            <a:ext cx="324000" cy="324000"/>
          </a:xfrm>
          <a:prstGeom prst="donut">
            <a:avLst>
              <a:gd name="adj" fmla="val 10193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2" name="Google Shape;1095;p38">
            <a:extLst>
              <a:ext uri="{FF2B5EF4-FFF2-40B4-BE49-F238E27FC236}">
                <a16:creationId xmlns:a16="http://schemas.microsoft.com/office/drawing/2014/main" id="{CC18C497-CE6D-514D-AA98-02645DDA3473}"/>
              </a:ext>
            </a:extLst>
          </p:cNvPr>
          <p:cNvSpPr>
            <a:spLocks noChangeAspect="1"/>
          </p:cNvSpPr>
          <p:nvPr/>
        </p:nvSpPr>
        <p:spPr>
          <a:xfrm>
            <a:off x="4420509" y="2473339"/>
            <a:ext cx="324000" cy="324000"/>
          </a:xfrm>
          <a:prstGeom prst="donut">
            <a:avLst>
              <a:gd name="adj" fmla="val 1019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3" name="Google Shape;1095;p38">
            <a:extLst>
              <a:ext uri="{FF2B5EF4-FFF2-40B4-BE49-F238E27FC236}">
                <a16:creationId xmlns:a16="http://schemas.microsoft.com/office/drawing/2014/main" id="{749E5598-5272-A849-BB59-C89219505EA4}"/>
              </a:ext>
            </a:extLst>
          </p:cNvPr>
          <p:cNvSpPr>
            <a:spLocks noChangeAspect="1"/>
          </p:cNvSpPr>
          <p:nvPr/>
        </p:nvSpPr>
        <p:spPr>
          <a:xfrm>
            <a:off x="7235666" y="2466705"/>
            <a:ext cx="324000" cy="324000"/>
          </a:xfrm>
          <a:prstGeom prst="donut">
            <a:avLst>
              <a:gd name="adj" fmla="val 10193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439E05-A41E-B74D-98AB-E2D7D06148C6}"/>
              </a:ext>
            </a:extLst>
          </p:cNvPr>
          <p:cNvGrpSpPr>
            <a:grpSpLocks noChangeAspect="1"/>
          </p:cNvGrpSpPr>
          <p:nvPr/>
        </p:nvGrpSpPr>
        <p:grpSpPr>
          <a:xfrm>
            <a:off x="-37307" y="625336"/>
            <a:ext cx="9218613" cy="4424315"/>
            <a:chOff x="1587" y="1260408"/>
            <a:chExt cx="12188826" cy="5849826"/>
          </a:xfrm>
        </p:grpSpPr>
        <p:sp>
          <p:nvSpPr>
            <p:cNvPr id="63" name="Shape 13319">
              <a:extLst>
                <a:ext uri="{FF2B5EF4-FFF2-40B4-BE49-F238E27FC236}">
                  <a16:creationId xmlns:a16="http://schemas.microsoft.com/office/drawing/2014/main" id="{B0A2CA58-D467-C44A-886E-3DC2B99DFE83}"/>
                </a:ext>
              </a:extLst>
            </p:cNvPr>
            <p:cNvSpPr/>
            <p:nvPr/>
          </p:nvSpPr>
          <p:spPr>
            <a:xfrm>
              <a:off x="1587" y="3890953"/>
              <a:ext cx="12188826" cy="0"/>
            </a:xfrm>
            <a:prstGeom prst="line">
              <a:avLst/>
            </a:prstGeom>
            <a:noFill/>
            <a:ln w="38100" cap="flat">
              <a:solidFill>
                <a:schemeClr val="bg1">
                  <a:lumMod val="85000"/>
                </a:schemeClr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64" name="Shape 13320">
              <a:extLst>
                <a:ext uri="{FF2B5EF4-FFF2-40B4-BE49-F238E27FC236}">
                  <a16:creationId xmlns:a16="http://schemas.microsoft.com/office/drawing/2014/main" id="{09BFF7DE-7288-1342-86AE-F5B8CF1F231C}"/>
                </a:ext>
              </a:extLst>
            </p:cNvPr>
            <p:cNvSpPr/>
            <p:nvPr/>
          </p:nvSpPr>
          <p:spPr>
            <a:xfrm>
              <a:off x="2311761" y="3823473"/>
              <a:ext cx="169530" cy="1695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65" name="Shape 13321">
              <a:extLst>
                <a:ext uri="{FF2B5EF4-FFF2-40B4-BE49-F238E27FC236}">
                  <a16:creationId xmlns:a16="http://schemas.microsoft.com/office/drawing/2014/main" id="{B5580127-1E50-BB43-A7A9-EBC01CA48470}"/>
                </a:ext>
              </a:extLst>
            </p:cNvPr>
            <p:cNvSpPr/>
            <p:nvPr/>
          </p:nvSpPr>
          <p:spPr>
            <a:xfrm>
              <a:off x="9747423" y="3823472"/>
              <a:ext cx="169531" cy="1695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66" name="Shape 13322">
              <a:extLst>
                <a:ext uri="{FF2B5EF4-FFF2-40B4-BE49-F238E27FC236}">
                  <a16:creationId xmlns:a16="http://schemas.microsoft.com/office/drawing/2014/main" id="{48B799BA-1925-604B-86E7-E7BADE56EB12}"/>
                </a:ext>
              </a:extLst>
            </p:cNvPr>
            <p:cNvSpPr/>
            <p:nvPr/>
          </p:nvSpPr>
          <p:spPr>
            <a:xfrm>
              <a:off x="6031199" y="3823472"/>
              <a:ext cx="169531" cy="16953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79D731B-F956-B144-A850-7230ADDFC094}"/>
                </a:ext>
              </a:extLst>
            </p:cNvPr>
            <p:cNvSpPr/>
            <p:nvPr/>
          </p:nvSpPr>
          <p:spPr>
            <a:xfrm rot="10800000">
              <a:off x="4486147" y="2406519"/>
              <a:ext cx="1605059" cy="1173099"/>
            </a:xfrm>
            <a:custGeom>
              <a:avLst/>
              <a:gdLst>
                <a:gd name="connsiteX0" fmla="*/ 2383312 w 2722371"/>
                <a:gd name="connsiteY0" fmla="*/ 1989715 h 1989715"/>
                <a:gd name="connsiteX1" fmla="*/ 339059 w 2722371"/>
                <a:gd name="connsiteY1" fmla="*/ 1989715 h 1989715"/>
                <a:gd name="connsiteX2" fmla="*/ 0 w 2722371"/>
                <a:gd name="connsiteY2" fmla="*/ 1650656 h 1989715"/>
                <a:gd name="connsiteX3" fmla="*/ 0 w 2722371"/>
                <a:gd name="connsiteY3" fmla="*/ 750656 h 1989715"/>
                <a:gd name="connsiteX4" fmla="*/ 1 w 2722371"/>
                <a:gd name="connsiteY4" fmla="*/ 750646 h 1989715"/>
                <a:gd name="connsiteX5" fmla="*/ 1 w 2722371"/>
                <a:gd name="connsiteY5" fmla="*/ 0 h 1989715"/>
                <a:gd name="connsiteX6" fmla="*/ 407352 w 2722371"/>
                <a:gd name="connsiteY6" fmla="*/ 411597 h 1989715"/>
                <a:gd name="connsiteX7" fmla="*/ 2383312 w 2722371"/>
                <a:gd name="connsiteY7" fmla="*/ 411597 h 1989715"/>
                <a:gd name="connsiteX8" fmla="*/ 2722371 w 2722371"/>
                <a:gd name="connsiteY8" fmla="*/ 750656 h 1989715"/>
                <a:gd name="connsiteX9" fmla="*/ 2722371 w 2722371"/>
                <a:gd name="connsiteY9" fmla="*/ 1650656 h 1989715"/>
                <a:gd name="connsiteX10" fmla="*/ 2383312 w 2722371"/>
                <a:gd name="connsiteY10" fmla="*/ 1989715 h 198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22371" h="1989715">
                  <a:moveTo>
                    <a:pt x="2383312" y="1989715"/>
                  </a:moveTo>
                  <a:lnTo>
                    <a:pt x="339059" y="1989715"/>
                  </a:lnTo>
                  <a:cubicBezTo>
                    <a:pt x="151802" y="1989715"/>
                    <a:pt x="0" y="1837913"/>
                    <a:pt x="0" y="1650656"/>
                  </a:cubicBezTo>
                  <a:lnTo>
                    <a:pt x="0" y="750656"/>
                  </a:lnTo>
                  <a:lnTo>
                    <a:pt x="1" y="750646"/>
                  </a:lnTo>
                  <a:lnTo>
                    <a:pt x="1" y="0"/>
                  </a:lnTo>
                  <a:lnTo>
                    <a:pt x="407352" y="411597"/>
                  </a:lnTo>
                  <a:lnTo>
                    <a:pt x="2383312" y="411597"/>
                  </a:lnTo>
                  <a:cubicBezTo>
                    <a:pt x="2570569" y="411597"/>
                    <a:pt x="2722371" y="563399"/>
                    <a:pt x="2722371" y="750656"/>
                  </a:cubicBezTo>
                  <a:lnTo>
                    <a:pt x="2722371" y="1650656"/>
                  </a:lnTo>
                  <a:cubicBezTo>
                    <a:pt x="2722371" y="1837913"/>
                    <a:pt x="2570569" y="1989715"/>
                    <a:pt x="2383312" y="198971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9C68418-FF41-F645-8920-EA374E7E7881}"/>
                </a:ext>
              </a:extLst>
            </p:cNvPr>
            <p:cNvSpPr/>
            <p:nvPr/>
          </p:nvSpPr>
          <p:spPr>
            <a:xfrm rot="10800000" flipH="1">
              <a:off x="6144508" y="2406519"/>
              <a:ext cx="1605060" cy="1173097"/>
            </a:xfrm>
            <a:custGeom>
              <a:avLst/>
              <a:gdLst>
                <a:gd name="connsiteX0" fmla="*/ 339058 w 2722373"/>
                <a:gd name="connsiteY0" fmla="*/ 1989712 h 1989712"/>
                <a:gd name="connsiteX1" fmla="*/ 2383315 w 2722373"/>
                <a:gd name="connsiteY1" fmla="*/ 1989712 h 1989712"/>
                <a:gd name="connsiteX2" fmla="*/ 2722373 w 2722373"/>
                <a:gd name="connsiteY2" fmla="*/ 1650654 h 1989712"/>
                <a:gd name="connsiteX3" fmla="*/ 2722373 w 2722373"/>
                <a:gd name="connsiteY3" fmla="*/ 750654 h 1989712"/>
                <a:gd name="connsiteX4" fmla="*/ 2383315 w 2722373"/>
                <a:gd name="connsiteY4" fmla="*/ 411596 h 1989712"/>
                <a:gd name="connsiteX5" fmla="*/ 407350 w 2722373"/>
                <a:gd name="connsiteY5" fmla="*/ 411596 h 1989712"/>
                <a:gd name="connsiteX6" fmla="*/ 0 w 2722373"/>
                <a:gd name="connsiteY6" fmla="*/ 0 h 1989712"/>
                <a:gd name="connsiteX7" fmla="*/ 0 w 2722373"/>
                <a:gd name="connsiteY7" fmla="*/ 750654 h 1989712"/>
                <a:gd name="connsiteX8" fmla="*/ 0 w 2722373"/>
                <a:gd name="connsiteY8" fmla="*/ 800592 h 1989712"/>
                <a:gd name="connsiteX9" fmla="*/ 0 w 2722373"/>
                <a:gd name="connsiteY9" fmla="*/ 1650654 h 1989712"/>
                <a:gd name="connsiteX10" fmla="*/ 339058 w 2722373"/>
                <a:gd name="connsiteY10" fmla="*/ 1989712 h 19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22373" h="1989712">
                  <a:moveTo>
                    <a:pt x="339058" y="1989712"/>
                  </a:moveTo>
                  <a:lnTo>
                    <a:pt x="2383315" y="1989712"/>
                  </a:lnTo>
                  <a:cubicBezTo>
                    <a:pt x="2570572" y="1989712"/>
                    <a:pt x="2722373" y="1837911"/>
                    <a:pt x="2722373" y="1650654"/>
                  </a:cubicBezTo>
                  <a:lnTo>
                    <a:pt x="2722373" y="750654"/>
                  </a:lnTo>
                  <a:cubicBezTo>
                    <a:pt x="2722373" y="563397"/>
                    <a:pt x="2570572" y="411596"/>
                    <a:pt x="2383315" y="411596"/>
                  </a:cubicBezTo>
                  <a:lnTo>
                    <a:pt x="407350" y="411596"/>
                  </a:lnTo>
                  <a:lnTo>
                    <a:pt x="0" y="0"/>
                  </a:lnTo>
                  <a:lnTo>
                    <a:pt x="0" y="750654"/>
                  </a:lnTo>
                  <a:lnTo>
                    <a:pt x="0" y="800592"/>
                  </a:lnTo>
                  <a:lnTo>
                    <a:pt x="0" y="1650654"/>
                  </a:lnTo>
                  <a:cubicBezTo>
                    <a:pt x="0" y="1837911"/>
                    <a:pt x="151801" y="1989712"/>
                    <a:pt x="339058" y="198971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69" name="Shape 13336">
              <a:extLst>
                <a:ext uri="{FF2B5EF4-FFF2-40B4-BE49-F238E27FC236}">
                  <a16:creationId xmlns:a16="http://schemas.microsoft.com/office/drawing/2014/main" id="{7EA533EE-86A8-964E-A6D9-00B41B0F6EBC}"/>
                </a:ext>
              </a:extLst>
            </p:cNvPr>
            <p:cNvSpPr/>
            <p:nvPr/>
          </p:nvSpPr>
          <p:spPr>
            <a:xfrm>
              <a:off x="5584781" y="1260408"/>
              <a:ext cx="1066151" cy="106615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EABBB8E-1467-1E46-99BF-FE09503A4076}"/>
                </a:ext>
              </a:extLst>
            </p:cNvPr>
            <p:cNvSpPr/>
            <p:nvPr/>
          </p:nvSpPr>
          <p:spPr>
            <a:xfrm>
              <a:off x="2435697" y="4198925"/>
              <a:ext cx="1605059" cy="1173099"/>
            </a:xfrm>
            <a:custGeom>
              <a:avLst/>
              <a:gdLst>
                <a:gd name="connsiteX0" fmla="*/ 2383313 w 2722371"/>
                <a:gd name="connsiteY0" fmla="*/ 1989714 h 1989714"/>
                <a:gd name="connsiteX1" fmla="*/ 339056 w 2722371"/>
                <a:gd name="connsiteY1" fmla="*/ 1989714 h 1989714"/>
                <a:gd name="connsiteX2" fmla="*/ 0 w 2722371"/>
                <a:gd name="connsiteY2" fmla="*/ 1650656 h 1989714"/>
                <a:gd name="connsiteX3" fmla="*/ 0 w 2722371"/>
                <a:gd name="connsiteY3" fmla="*/ 800593 h 1989714"/>
                <a:gd name="connsiteX4" fmla="*/ 0 w 2722371"/>
                <a:gd name="connsiteY4" fmla="*/ 750655 h 1989714"/>
                <a:gd name="connsiteX5" fmla="*/ 0 w 2722371"/>
                <a:gd name="connsiteY5" fmla="*/ 0 h 1989714"/>
                <a:gd name="connsiteX6" fmla="*/ 407350 w 2722371"/>
                <a:gd name="connsiteY6" fmla="*/ 411597 h 1989714"/>
                <a:gd name="connsiteX7" fmla="*/ 2383313 w 2722371"/>
                <a:gd name="connsiteY7" fmla="*/ 411597 h 1989714"/>
                <a:gd name="connsiteX8" fmla="*/ 2722371 w 2722371"/>
                <a:gd name="connsiteY8" fmla="*/ 750655 h 1989714"/>
                <a:gd name="connsiteX9" fmla="*/ 2722371 w 2722371"/>
                <a:gd name="connsiteY9" fmla="*/ 1650656 h 1989714"/>
                <a:gd name="connsiteX10" fmla="*/ 2383313 w 2722371"/>
                <a:gd name="connsiteY10" fmla="*/ 1989714 h 198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22371" h="1989714">
                  <a:moveTo>
                    <a:pt x="2383313" y="1989714"/>
                  </a:moveTo>
                  <a:lnTo>
                    <a:pt x="339056" y="1989714"/>
                  </a:lnTo>
                  <a:cubicBezTo>
                    <a:pt x="151800" y="1989714"/>
                    <a:pt x="0" y="1837913"/>
                    <a:pt x="0" y="1650656"/>
                  </a:cubicBezTo>
                  <a:lnTo>
                    <a:pt x="0" y="800593"/>
                  </a:lnTo>
                  <a:lnTo>
                    <a:pt x="0" y="750655"/>
                  </a:lnTo>
                  <a:lnTo>
                    <a:pt x="0" y="0"/>
                  </a:lnTo>
                  <a:lnTo>
                    <a:pt x="407350" y="411597"/>
                  </a:lnTo>
                  <a:lnTo>
                    <a:pt x="2383313" y="411597"/>
                  </a:lnTo>
                  <a:cubicBezTo>
                    <a:pt x="2570570" y="411597"/>
                    <a:pt x="2722371" y="563398"/>
                    <a:pt x="2722371" y="750655"/>
                  </a:cubicBezTo>
                  <a:lnTo>
                    <a:pt x="2722371" y="1650656"/>
                  </a:lnTo>
                  <a:cubicBezTo>
                    <a:pt x="2722371" y="1837913"/>
                    <a:pt x="2570570" y="1989714"/>
                    <a:pt x="2383313" y="198971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FB89221-CCF1-CC4E-ABE6-DB92FB45B640}"/>
                </a:ext>
              </a:extLst>
            </p:cNvPr>
            <p:cNvSpPr/>
            <p:nvPr/>
          </p:nvSpPr>
          <p:spPr>
            <a:xfrm flipH="1">
              <a:off x="777332" y="4198925"/>
              <a:ext cx="1605062" cy="1173099"/>
            </a:xfrm>
            <a:custGeom>
              <a:avLst/>
              <a:gdLst>
                <a:gd name="connsiteX0" fmla="*/ 339060 w 2722376"/>
                <a:gd name="connsiteY0" fmla="*/ 1989714 h 1989714"/>
                <a:gd name="connsiteX1" fmla="*/ 2383316 w 2722376"/>
                <a:gd name="connsiteY1" fmla="*/ 1989714 h 1989714"/>
                <a:gd name="connsiteX2" fmla="*/ 2722376 w 2722376"/>
                <a:gd name="connsiteY2" fmla="*/ 1650656 h 1989714"/>
                <a:gd name="connsiteX3" fmla="*/ 2722376 w 2722376"/>
                <a:gd name="connsiteY3" fmla="*/ 750655 h 1989714"/>
                <a:gd name="connsiteX4" fmla="*/ 2383316 w 2722376"/>
                <a:gd name="connsiteY4" fmla="*/ 411597 h 1989714"/>
                <a:gd name="connsiteX5" fmla="*/ 407350 w 2722376"/>
                <a:gd name="connsiteY5" fmla="*/ 411597 h 1989714"/>
                <a:gd name="connsiteX6" fmla="*/ 0 w 2722376"/>
                <a:gd name="connsiteY6" fmla="*/ 0 h 1989714"/>
                <a:gd name="connsiteX7" fmla="*/ 0 w 2722376"/>
                <a:gd name="connsiteY7" fmla="*/ 750655 h 1989714"/>
                <a:gd name="connsiteX8" fmla="*/ 0 w 2722376"/>
                <a:gd name="connsiteY8" fmla="*/ 800593 h 1989714"/>
                <a:gd name="connsiteX9" fmla="*/ 0 w 2722376"/>
                <a:gd name="connsiteY9" fmla="*/ 1650656 h 1989714"/>
                <a:gd name="connsiteX10" fmla="*/ 339060 w 2722376"/>
                <a:gd name="connsiteY10" fmla="*/ 1989714 h 198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22376" h="1989714">
                  <a:moveTo>
                    <a:pt x="339060" y="1989714"/>
                  </a:moveTo>
                  <a:lnTo>
                    <a:pt x="2383316" y="1989714"/>
                  </a:lnTo>
                  <a:cubicBezTo>
                    <a:pt x="2570574" y="1989714"/>
                    <a:pt x="2722376" y="1837913"/>
                    <a:pt x="2722376" y="1650656"/>
                  </a:cubicBezTo>
                  <a:lnTo>
                    <a:pt x="2722376" y="750655"/>
                  </a:lnTo>
                  <a:cubicBezTo>
                    <a:pt x="2722376" y="563398"/>
                    <a:pt x="2570574" y="411597"/>
                    <a:pt x="2383316" y="411597"/>
                  </a:cubicBezTo>
                  <a:lnTo>
                    <a:pt x="407350" y="411597"/>
                  </a:lnTo>
                  <a:lnTo>
                    <a:pt x="0" y="0"/>
                  </a:lnTo>
                  <a:lnTo>
                    <a:pt x="0" y="750655"/>
                  </a:lnTo>
                  <a:lnTo>
                    <a:pt x="0" y="800593"/>
                  </a:lnTo>
                  <a:lnTo>
                    <a:pt x="0" y="1650656"/>
                  </a:lnTo>
                  <a:cubicBezTo>
                    <a:pt x="0" y="1837913"/>
                    <a:pt x="151802" y="1989714"/>
                    <a:pt x="339060" y="198971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76" name="Shape 13351">
              <a:extLst>
                <a:ext uri="{FF2B5EF4-FFF2-40B4-BE49-F238E27FC236}">
                  <a16:creationId xmlns:a16="http://schemas.microsoft.com/office/drawing/2014/main" id="{F8DFDDA6-A6BE-794E-9038-27BBA18F19FA}"/>
                </a:ext>
              </a:extLst>
            </p:cNvPr>
            <p:cNvSpPr/>
            <p:nvPr/>
          </p:nvSpPr>
          <p:spPr>
            <a:xfrm>
              <a:off x="1891880" y="5461776"/>
              <a:ext cx="1066151" cy="10661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268A67B9-4F5D-0642-8752-FDB20F1CD089}"/>
                </a:ext>
              </a:extLst>
            </p:cNvPr>
            <p:cNvSpPr/>
            <p:nvPr/>
          </p:nvSpPr>
          <p:spPr>
            <a:xfrm flipH="1">
              <a:off x="8200475" y="4173218"/>
              <a:ext cx="1605060" cy="1173101"/>
            </a:xfrm>
            <a:custGeom>
              <a:avLst/>
              <a:gdLst>
                <a:gd name="connsiteX0" fmla="*/ 1 w 2722375"/>
                <a:gd name="connsiteY0" fmla="*/ 0 h 1989719"/>
                <a:gd name="connsiteX1" fmla="*/ 1 w 2722375"/>
                <a:gd name="connsiteY1" fmla="*/ 750647 h 1989719"/>
                <a:gd name="connsiteX2" fmla="*/ 0 w 2722375"/>
                <a:gd name="connsiteY2" fmla="*/ 750657 h 1989719"/>
                <a:gd name="connsiteX3" fmla="*/ 0 w 2722375"/>
                <a:gd name="connsiteY3" fmla="*/ 1650660 h 1989719"/>
                <a:gd name="connsiteX4" fmla="*/ 339059 w 2722375"/>
                <a:gd name="connsiteY4" fmla="*/ 1989719 h 1989719"/>
                <a:gd name="connsiteX5" fmla="*/ 2383316 w 2722375"/>
                <a:gd name="connsiteY5" fmla="*/ 1989719 h 1989719"/>
                <a:gd name="connsiteX6" fmla="*/ 2722375 w 2722375"/>
                <a:gd name="connsiteY6" fmla="*/ 1650660 h 1989719"/>
                <a:gd name="connsiteX7" fmla="*/ 2722375 w 2722375"/>
                <a:gd name="connsiteY7" fmla="*/ 750657 h 1989719"/>
                <a:gd name="connsiteX8" fmla="*/ 2383316 w 2722375"/>
                <a:gd name="connsiteY8" fmla="*/ 411598 h 1989719"/>
                <a:gd name="connsiteX9" fmla="*/ 407352 w 2722375"/>
                <a:gd name="connsiteY9" fmla="*/ 411598 h 198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375" h="1989719">
                  <a:moveTo>
                    <a:pt x="1" y="0"/>
                  </a:moveTo>
                  <a:lnTo>
                    <a:pt x="1" y="750647"/>
                  </a:lnTo>
                  <a:lnTo>
                    <a:pt x="0" y="750657"/>
                  </a:lnTo>
                  <a:lnTo>
                    <a:pt x="0" y="1650660"/>
                  </a:lnTo>
                  <a:cubicBezTo>
                    <a:pt x="0" y="1837917"/>
                    <a:pt x="151802" y="1989719"/>
                    <a:pt x="339059" y="1989719"/>
                  </a:cubicBezTo>
                  <a:lnTo>
                    <a:pt x="2383316" y="1989719"/>
                  </a:lnTo>
                  <a:cubicBezTo>
                    <a:pt x="2570573" y="1989719"/>
                    <a:pt x="2722375" y="1837917"/>
                    <a:pt x="2722375" y="1650660"/>
                  </a:cubicBezTo>
                  <a:lnTo>
                    <a:pt x="2722375" y="750657"/>
                  </a:lnTo>
                  <a:cubicBezTo>
                    <a:pt x="2722375" y="563400"/>
                    <a:pt x="2570573" y="411598"/>
                    <a:pt x="2383316" y="411598"/>
                  </a:cubicBezTo>
                  <a:lnTo>
                    <a:pt x="407352" y="411598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D91166C-F30D-D448-A5C0-1CBE041FD556}"/>
                </a:ext>
              </a:extLst>
            </p:cNvPr>
            <p:cNvSpPr/>
            <p:nvPr/>
          </p:nvSpPr>
          <p:spPr>
            <a:xfrm>
              <a:off x="9858838" y="4173218"/>
              <a:ext cx="1605060" cy="1173101"/>
            </a:xfrm>
            <a:custGeom>
              <a:avLst/>
              <a:gdLst>
                <a:gd name="connsiteX0" fmla="*/ 0 w 2722375"/>
                <a:gd name="connsiteY0" fmla="*/ 0 h 1989719"/>
                <a:gd name="connsiteX1" fmla="*/ 407351 w 2722375"/>
                <a:gd name="connsiteY1" fmla="*/ 411598 h 1989719"/>
                <a:gd name="connsiteX2" fmla="*/ 2383316 w 2722375"/>
                <a:gd name="connsiteY2" fmla="*/ 411598 h 1989719"/>
                <a:gd name="connsiteX3" fmla="*/ 2722375 w 2722375"/>
                <a:gd name="connsiteY3" fmla="*/ 750657 h 1989719"/>
                <a:gd name="connsiteX4" fmla="*/ 2722375 w 2722375"/>
                <a:gd name="connsiteY4" fmla="*/ 1650660 h 1989719"/>
                <a:gd name="connsiteX5" fmla="*/ 2383316 w 2722375"/>
                <a:gd name="connsiteY5" fmla="*/ 1989719 h 1989719"/>
                <a:gd name="connsiteX6" fmla="*/ 339059 w 2722375"/>
                <a:gd name="connsiteY6" fmla="*/ 1989719 h 1989719"/>
                <a:gd name="connsiteX7" fmla="*/ 0 w 2722375"/>
                <a:gd name="connsiteY7" fmla="*/ 1650660 h 1989719"/>
                <a:gd name="connsiteX8" fmla="*/ 0 w 2722375"/>
                <a:gd name="connsiteY8" fmla="*/ 800595 h 1989719"/>
                <a:gd name="connsiteX9" fmla="*/ 0 w 2722375"/>
                <a:gd name="connsiteY9" fmla="*/ 750657 h 1989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375" h="1989719">
                  <a:moveTo>
                    <a:pt x="0" y="0"/>
                  </a:moveTo>
                  <a:lnTo>
                    <a:pt x="407351" y="411598"/>
                  </a:lnTo>
                  <a:lnTo>
                    <a:pt x="2383316" y="411598"/>
                  </a:lnTo>
                  <a:cubicBezTo>
                    <a:pt x="2570573" y="411598"/>
                    <a:pt x="2722375" y="563400"/>
                    <a:pt x="2722375" y="750657"/>
                  </a:cubicBezTo>
                  <a:lnTo>
                    <a:pt x="2722375" y="1650660"/>
                  </a:lnTo>
                  <a:cubicBezTo>
                    <a:pt x="2722375" y="1837917"/>
                    <a:pt x="2570573" y="1989719"/>
                    <a:pt x="2383316" y="1989719"/>
                  </a:cubicBezTo>
                  <a:lnTo>
                    <a:pt x="339059" y="1989719"/>
                  </a:lnTo>
                  <a:cubicBezTo>
                    <a:pt x="151802" y="1989719"/>
                    <a:pt x="0" y="1837917"/>
                    <a:pt x="0" y="1650660"/>
                  </a:cubicBezTo>
                  <a:lnTo>
                    <a:pt x="0" y="800595"/>
                  </a:lnTo>
                  <a:lnTo>
                    <a:pt x="0" y="75065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79" name="Shape 13366">
              <a:extLst>
                <a:ext uri="{FF2B5EF4-FFF2-40B4-BE49-F238E27FC236}">
                  <a16:creationId xmlns:a16="http://schemas.microsoft.com/office/drawing/2014/main" id="{8CED4C66-EACE-714F-B497-C73C85909A02}"/>
                </a:ext>
              </a:extLst>
            </p:cNvPr>
            <p:cNvSpPr/>
            <p:nvPr/>
          </p:nvSpPr>
          <p:spPr>
            <a:xfrm>
              <a:off x="9299111" y="5436073"/>
              <a:ext cx="1066151" cy="106615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 dirty="0">
                <a:latin typeface="Calibri" panose="020F0502020204030204" pitchFamily="34" charset="0"/>
              </a:endParaRPr>
            </a:p>
          </p:txBody>
        </p:sp>
        <p:sp>
          <p:nvSpPr>
            <p:cNvPr id="80" name="Freeform 937">
              <a:extLst>
                <a:ext uri="{FF2B5EF4-FFF2-40B4-BE49-F238E27FC236}">
                  <a16:creationId xmlns:a16="http://schemas.microsoft.com/office/drawing/2014/main" id="{5B811D95-7B9F-F54C-BAB5-33C52B404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3868" y="1485444"/>
              <a:ext cx="616081" cy="616080"/>
            </a:xfrm>
            <a:custGeom>
              <a:avLst/>
              <a:gdLst>
                <a:gd name="T0" fmla="*/ 169354 w 293328"/>
                <a:gd name="T1" fmla="*/ 268338 h 293328"/>
                <a:gd name="T2" fmla="*/ 169354 w 293328"/>
                <a:gd name="T3" fmla="*/ 277553 h 293328"/>
                <a:gd name="T4" fmla="*/ 122989 w 293328"/>
                <a:gd name="T5" fmla="*/ 272761 h 293328"/>
                <a:gd name="T6" fmla="*/ 9031 w 293328"/>
                <a:gd name="T7" fmla="*/ 259685 h 293328"/>
                <a:gd name="T8" fmla="*/ 22759 w 293328"/>
                <a:gd name="T9" fmla="*/ 286087 h 293328"/>
                <a:gd name="T10" fmla="*/ 286098 w 293328"/>
                <a:gd name="T11" fmla="*/ 272705 h 293328"/>
                <a:gd name="T12" fmla="*/ 9031 w 293328"/>
                <a:gd name="T13" fmla="*/ 259685 h 293328"/>
                <a:gd name="T14" fmla="*/ 11923 w 293328"/>
                <a:gd name="T15" fmla="*/ 250643 h 293328"/>
                <a:gd name="T16" fmla="*/ 263702 w 293328"/>
                <a:gd name="T17" fmla="*/ 211581 h 293328"/>
                <a:gd name="T18" fmla="*/ 204151 w 293328"/>
                <a:gd name="T19" fmla="*/ 73706 h 293328"/>
                <a:gd name="T20" fmla="*/ 210273 w 293328"/>
                <a:gd name="T21" fmla="*/ 79928 h 293328"/>
                <a:gd name="T22" fmla="*/ 147615 w 293328"/>
                <a:gd name="T23" fmla="*/ 141789 h 293328"/>
                <a:gd name="T24" fmla="*/ 114846 w 293328"/>
                <a:gd name="T25" fmla="*/ 110309 h 293328"/>
                <a:gd name="T26" fmla="*/ 121328 w 293328"/>
                <a:gd name="T27" fmla="*/ 103720 h 293328"/>
                <a:gd name="T28" fmla="*/ 204151 w 293328"/>
                <a:gd name="T29" fmla="*/ 73706 h 293328"/>
                <a:gd name="T30" fmla="*/ 185861 w 293328"/>
                <a:gd name="T31" fmla="*/ 54617 h 293328"/>
                <a:gd name="T32" fmla="*/ 180430 w 293328"/>
                <a:gd name="T33" fmla="*/ 61523 h 293328"/>
                <a:gd name="T34" fmla="*/ 92106 w 293328"/>
                <a:gd name="T35" fmla="*/ 105876 h 293328"/>
                <a:gd name="T36" fmla="*/ 113826 w 293328"/>
                <a:gd name="T37" fmla="*/ 154226 h 293328"/>
                <a:gd name="T38" fmla="*/ 147127 w 293328"/>
                <a:gd name="T39" fmla="*/ 161497 h 293328"/>
                <a:gd name="T40" fmla="*/ 206493 w 293328"/>
                <a:gd name="T41" fmla="*/ 114599 h 293328"/>
                <a:gd name="T42" fmla="*/ 147127 w 293328"/>
                <a:gd name="T43" fmla="*/ 170221 h 293328"/>
                <a:gd name="T44" fmla="*/ 90658 w 293328"/>
                <a:gd name="T45" fmla="*/ 189852 h 293328"/>
                <a:gd name="T46" fmla="*/ 85953 w 293328"/>
                <a:gd name="T47" fmla="*/ 190943 h 293328"/>
                <a:gd name="T48" fmla="*/ 83057 w 293328"/>
                <a:gd name="T49" fmla="*/ 105876 h 293328"/>
                <a:gd name="T50" fmla="*/ 46238 w 293328"/>
                <a:gd name="T51" fmla="*/ 9042 h 293328"/>
                <a:gd name="T52" fmla="*/ 32872 w 293328"/>
                <a:gd name="T53" fmla="*/ 202901 h 293328"/>
                <a:gd name="T54" fmla="*/ 261896 w 293328"/>
                <a:gd name="T55" fmla="*/ 22422 h 293328"/>
                <a:gd name="T56" fmla="*/ 46238 w 293328"/>
                <a:gd name="T57" fmla="*/ 9042 h 293328"/>
                <a:gd name="T58" fmla="*/ 248891 w 293328"/>
                <a:gd name="T59" fmla="*/ 0 h 293328"/>
                <a:gd name="T60" fmla="*/ 270927 w 293328"/>
                <a:gd name="T61" fmla="*/ 206156 h 293328"/>
                <a:gd name="T62" fmla="*/ 295129 w 293328"/>
                <a:gd name="T63" fmla="*/ 254983 h 293328"/>
                <a:gd name="T64" fmla="*/ 272371 w 293328"/>
                <a:gd name="T65" fmla="*/ 295129 h 293328"/>
                <a:gd name="T66" fmla="*/ 0 w 293328"/>
                <a:gd name="T67" fmla="*/ 272705 h 293328"/>
                <a:gd name="T68" fmla="*/ 723 w 293328"/>
                <a:gd name="T69" fmla="*/ 252814 h 293328"/>
                <a:gd name="T70" fmla="*/ 24203 w 293328"/>
                <a:gd name="T71" fmla="*/ 22422 h 29332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93328" h="293328">
                  <a:moveTo>
                    <a:pt x="126591" y="266700"/>
                  </a:moveTo>
                  <a:lnTo>
                    <a:pt x="168320" y="266700"/>
                  </a:lnTo>
                  <a:cubicBezTo>
                    <a:pt x="170860" y="266700"/>
                    <a:pt x="172674" y="268898"/>
                    <a:pt x="172674" y="271096"/>
                  </a:cubicBezTo>
                  <a:cubicBezTo>
                    <a:pt x="172674" y="273661"/>
                    <a:pt x="170860" y="275859"/>
                    <a:pt x="168320" y="275859"/>
                  </a:cubicBezTo>
                  <a:lnTo>
                    <a:pt x="126591" y="275859"/>
                  </a:lnTo>
                  <a:cubicBezTo>
                    <a:pt x="124051" y="275859"/>
                    <a:pt x="122237" y="273661"/>
                    <a:pt x="122237" y="271096"/>
                  </a:cubicBezTo>
                  <a:cubicBezTo>
                    <a:pt x="122237" y="268898"/>
                    <a:pt x="124051" y="266700"/>
                    <a:pt x="126591" y="266700"/>
                  </a:cubicBezTo>
                  <a:close/>
                  <a:moveTo>
                    <a:pt x="8976" y="258100"/>
                  </a:moveTo>
                  <a:lnTo>
                    <a:pt x="8976" y="271040"/>
                  </a:lnTo>
                  <a:cubicBezTo>
                    <a:pt x="8976" y="278589"/>
                    <a:pt x="15079" y="284341"/>
                    <a:pt x="22619" y="284341"/>
                  </a:cubicBezTo>
                  <a:lnTo>
                    <a:pt x="270709" y="284341"/>
                  </a:lnTo>
                  <a:cubicBezTo>
                    <a:pt x="278249" y="284341"/>
                    <a:pt x="284352" y="278589"/>
                    <a:pt x="284352" y="271040"/>
                  </a:cubicBezTo>
                  <a:lnTo>
                    <a:pt x="284352" y="258100"/>
                  </a:lnTo>
                  <a:lnTo>
                    <a:pt x="8976" y="258100"/>
                  </a:lnTo>
                  <a:close/>
                  <a:moveTo>
                    <a:pt x="31236" y="210290"/>
                  </a:moveTo>
                  <a:lnTo>
                    <a:pt x="11848" y="249113"/>
                  </a:lnTo>
                  <a:lnTo>
                    <a:pt x="281480" y="249113"/>
                  </a:lnTo>
                  <a:lnTo>
                    <a:pt x="262092" y="210290"/>
                  </a:lnTo>
                  <a:lnTo>
                    <a:pt x="31236" y="210290"/>
                  </a:lnTo>
                  <a:close/>
                  <a:moveTo>
                    <a:pt x="202905" y="73256"/>
                  </a:moveTo>
                  <a:cubicBezTo>
                    <a:pt x="204337" y="71437"/>
                    <a:pt x="207200" y="71437"/>
                    <a:pt x="208990" y="73256"/>
                  </a:cubicBezTo>
                  <a:cubicBezTo>
                    <a:pt x="210779" y="75075"/>
                    <a:pt x="210779" y="77986"/>
                    <a:pt x="208990" y="79441"/>
                  </a:cubicBezTo>
                  <a:lnTo>
                    <a:pt x="149935" y="139468"/>
                  </a:lnTo>
                  <a:cubicBezTo>
                    <a:pt x="149219" y="140559"/>
                    <a:pt x="147787" y="140923"/>
                    <a:pt x="146713" y="140923"/>
                  </a:cubicBezTo>
                  <a:cubicBezTo>
                    <a:pt x="145998" y="140923"/>
                    <a:pt x="144566" y="140559"/>
                    <a:pt x="143850" y="139468"/>
                  </a:cubicBezTo>
                  <a:lnTo>
                    <a:pt x="114144" y="109636"/>
                  </a:lnTo>
                  <a:cubicBezTo>
                    <a:pt x="112712" y="108181"/>
                    <a:pt x="112712" y="104907"/>
                    <a:pt x="114144" y="103088"/>
                  </a:cubicBezTo>
                  <a:cubicBezTo>
                    <a:pt x="115933" y="101633"/>
                    <a:pt x="118797" y="101633"/>
                    <a:pt x="120586" y="103088"/>
                  </a:cubicBezTo>
                  <a:lnTo>
                    <a:pt x="146713" y="130009"/>
                  </a:lnTo>
                  <a:lnTo>
                    <a:pt x="202905" y="73256"/>
                  </a:lnTo>
                  <a:close/>
                  <a:moveTo>
                    <a:pt x="146230" y="41275"/>
                  </a:moveTo>
                  <a:cubicBezTo>
                    <a:pt x="160261" y="41275"/>
                    <a:pt x="173573" y="45611"/>
                    <a:pt x="184726" y="54283"/>
                  </a:cubicBezTo>
                  <a:cubicBezTo>
                    <a:pt x="186884" y="55728"/>
                    <a:pt x="187244" y="58618"/>
                    <a:pt x="185805" y="60425"/>
                  </a:cubicBezTo>
                  <a:cubicBezTo>
                    <a:pt x="184366" y="62232"/>
                    <a:pt x="181488" y="62593"/>
                    <a:pt x="179329" y="61148"/>
                  </a:cubicBezTo>
                  <a:cubicBezTo>
                    <a:pt x="169975" y="53921"/>
                    <a:pt x="158462" y="50308"/>
                    <a:pt x="146230" y="50308"/>
                  </a:cubicBezTo>
                  <a:cubicBezTo>
                    <a:pt x="116369" y="50308"/>
                    <a:pt x="91544" y="74878"/>
                    <a:pt x="91544" y="105229"/>
                  </a:cubicBezTo>
                  <a:lnTo>
                    <a:pt x="91544" y="174963"/>
                  </a:lnTo>
                  <a:lnTo>
                    <a:pt x="113131" y="153284"/>
                  </a:lnTo>
                  <a:cubicBezTo>
                    <a:pt x="114570" y="151839"/>
                    <a:pt x="116729" y="151839"/>
                    <a:pt x="118527" y="152562"/>
                  </a:cubicBezTo>
                  <a:cubicBezTo>
                    <a:pt x="127162" y="157620"/>
                    <a:pt x="136516" y="160511"/>
                    <a:pt x="146230" y="160511"/>
                  </a:cubicBezTo>
                  <a:cubicBezTo>
                    <a:pt x="172134" y="160511"/>
                    <a:pt x="194440" y="142083"/>
                    <a:pt x="199836" y="117152"/>
                  </a:cubicBezTo>
                  <a:cubicBezTo>
                    <a:pt x="200556" y="114984"/>
                    <a:pt x="202714" y="113178"/>
                    <a:pt x="205233" y="113900"/>
                  </a:cubicBezTo>
                  <a:cubicBezTo>
                    <a:pt x="207751" y="114262"/>
                    <a:pt x="209190" y="116791"/>
                    <a:pt x="208471" y="119320"/>
                  </a:cubicBezTo>
                  <a:cubicBezTo>
                    <a:pt x="201995" y="148226"/>
                    <a:pt x="176091" y="169182"/>
                    <a:pt x="146230" y="169182"/>
                  </a:cubicBezTo>
                  <a:cubicBezTo>
                    <a:pt x="136156" y="169182"/>
                    <a:pt x="125723" y="166653"/>
                    <a:pt x="117088" y="161956"/>
                  </a:cubicBezTo>
                  <a:lnTo>
                    <a:pt x="90105" y="188693"/>
                  </a:lnTo>
                  <a:cubicBezTo>
                    <a:pt x="89386" y="189777"/>
                    <a:pt x="88306" y="190139"/>
                    <a:pt x="87227" y="190139"/>
                  </a:cubicBezTo>
                  <a:cubicBezTo>
                    <a:pt x="86508" y="190139"/>
                    <a:pt x="85788" y="190139"/>
                    <a:pt x="85428" y="189777"/>
                  </a:cubicBezTo>
                  <a:cubicBezTo>
                    <a:pt x="83629" y="189055"/>
                    <a:pt x="82550" y="187610"/>
                    <a:pt x="82550" y="185803"/>
                  </a:cubicBezTo>
                  <a:lnTo>
                    <a:pt x="82550" y="105229"/>
                  </a:lnTo>
                  <a:cubicBezTo>
                    <a:pt x="82550" y="69819"/>
                    <a:pt x="111332" y="41275"/>
                    <a:pt x="146230" y="41275"/>
                  </a:cubicBezTo>
                  <a:close/>
                  <a:moveTo>
                    <a:pt x="45956" y="8987"/>
                  </a:moveTo>
                  <a:cubicBezTo>
                    <a:pt x="38775" y="8987"/>
                    <a:pt x="32672" y="14738"/>
                    <a:pt x="32672" y="22287"/>
                  </a:cubicBezTo>
                  <a:lnTo>
                    <a:pt x="32672" y="201663"/>
                  </a:lnTo>
                  <a:lnTo>
                    <a:pt x="260297" y="201663"/>
                  </a:lnTo>
                  <a:lnTo>
                    <a:pt x="260297" y="22287"/>
                  </a:lnTo>
                  <a:cubicBezTo>
                    <a:pt x="260297" y="14738"/>
                    <a:pt x="254553" y="8987"/>
                    <a:pt x="247372" y="8987"/>
                  </a:cubicBezTo>
                  <a:lnTo>
                    <a:pt x="45956" y="8987"/>
                  </a:lnTo>
                  <a:close/>
                  <a:moveTo>
                    <a:pt x="45956" y="0"/>
                  </a:moveTo>
                  <a:lnTo>
                    <a:pt x="247372" y="0"/>
                  </a:lnTo>
                  <a:cubicBezTo>
                    <a:pt x="259579" y="0"/>
                    <a:pt x="269273" y="10065"/>
                    <a:pt x="269273" y="22287"/>
                  </a:cubicBezTo>
                  <a:lnTo>
                    <a:pt x="269273" y="204898"/>
                  </a:lnTo>
                  <a:lnTo>
                    <a:pt x="292610" y="251270"/>
                  </a:lnTo>
                  <a:cubicBezTo>
                    <a:pt x="292969" y="251989"/>
                    <a:pt x="293328" y="252707"/>
                    <a:pt x="293328" y="253426"/>
                  </a:cubicBezTo>
                  <a:lnTo>
                    <a:pt x="293328" y="271040"/>
                  </a:lnTo>
                  <a:cubicBezTo>
                    <a:pt x="293328" y="283622"/>
                    <a:pt x="282916" y="293328"/>
                    <a:pt x="270709" y="293328"/>
                  </a:cubicBezTo>
                  <a:lnTo>
                    <a:pt x="22619" y="293328"/>
                  </a:lnTo>
                  <a:cubicBezTo>
                    <a:pt x="10053" y="293328"/>
                    <a:pt x="0" y="283622"/>
                    <a:pt x="0" y="271040"/>
                  </a:cubicBezTo>
                  <a:lnTo>
                    <a:pt x="0" y="253426"/>
                  </a:lnTo>
                  <a:cubicBezTo>
                    <a:pt x="0" y="252707"/>
                    <a:pt x="359" y="251989"/>
                    <a:pt x="718" y="251270"/>
                  </a:cubicBezTo>
                  <a:lnTo>
                    <a:pt x="24055" y="204898"/>
                  </a:lnTo>
                  <a:lnTo>
                    <a:pt x="24055" y="22287"/>
                  </a:lnTo>
                  <a:cubicBezTo>
                    <a:pt x="24055" y="10065"/>
                    <a:pt x="33749" y="0"/>
                    <a:pt x="4595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 dirty="0">
                <a:latin typeface="Calibri" panose="020F0502020204030204" pitchFamily="34" charset="0"/>
              </a:endParaRPr>
            </a:p>
          </p:txBody>
        </p:sp>
        <p:sp>
          <p:nvSpPr>
            <p:cNvPr id="81" name="Freeform 945">
              <a:extLst>
                <a:ext uri="{FF2B5EF4-FFF2-40B4-BE49-F238E27FC236}">
                  <a16:creationId xmlns:a16="http://schemas.microsoft.com/office/drawing/2014/main" id="{194DF341-EE62-D94C-A96F-C4EDBBBD3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2444" y="5670903"/>
              <a:ext cx="539486" cy="616079"/>
            </a:xfrm>
            <a:custGeom>
              <a:avLst/>
              <a:gdLst>
                <a:gd name="T0" fmla="*/ 38049 w 258044"/>
                <a:gd name="T1" fmla="*/ 192028 h 294045"/>
                <a:gd name="T2" fmla="*/ 62550 w 258044"/>
                <a:gd name="T3" fmla="*/ 216796 h 294045"/>
                <a:gd name="T4" fmla="*/ 71651 w 258044"/>
                <a:gd name="T5" fmla="*/ 182829 h 294045"/>
                <a:gd name="T6" fmla="*/ 52050 w 258044"/>
                <a:gd name="T7" fmla="*/ 168322 h 294045"/>
                <a:gd name="T8" fmla="*/ 79351 w 258044"/>
                <a:gd name="T9" fmla="*/ 178229 h 294045"/>
                <a:gd name="T10" fmla="*/ 84601 w 258044"/>
                <a:gd name="T11" fmla="*/ 206889 h 294045"/>
                <a:gd name="T12" fmla="*/ 63950 w 258044"/>
                <a:gd name="T13" fmla="*/ 225996 h 294045"/>
                <a:gd name="T14" fmla="*/ 38398 w 258044"/>
                <a:gd name="T15" fmla="*/ 219272 h 294045"/>
                <a:gd name="T16" fmla="*/ 29298 w 258044"/>
                <a:gd name="T17" fmla="*/ 191673 h 294045"/>
                <a:gd name="T18" fmla="*/ 47849 w 258044"/>
                <a:gd name="T19" fmla="*/ 169737 h 294045"/>
                <a:gd name="T20" fmla="*/ 201981 w 258044"/>
                <a:gd name="T21" fmla="*/ 123787 h 294045"/>
                <a:gd name="T22" fmla="*/ 126469 w 258044"/>
                <a:gd name="T23" fmla="*/ 208637 h 294045"/>
                <a:gd name="T24" fmla="*/ 126469 w 258044"/>
                <a:gd name="T25" fmla="*/ 200117 h 294045"/>
                <a:gd name="T26" fmla="*/ 201981 w 258044"/>
                <a:gd name="T27" fmla="*/ 123787 h 294045"/>
                <a:gd name="T28" fmla="*/ 237745 w 258044"/>
                <a:gd name="T29" fmla="*/ 93882 h 294045"/>
                <a:gd name="T30" fmla="*/ 111797 w 258044"/>
                <a:gd name="T31" fmla="*/ 190208 h 294045"/>
                <a:gd name="T32" fmla="*/ 90571 w 258044"/>
                <a:gd name="T33" fmla="*/ 242130 h 294045"/>
                <a:gd name="T34" fmla="*/ 191753 w 258044"/>
                <a:gd name="T35" fmla="*/ 228165 h 294045"/>
                <a:gd name="T36" fmla="*/ 244822 w 258044"/>
                <a:gd name="T37" fmla="*/ 277223 h 294045"/>
                <a:gd name="T38" fmla="*/ 239161 w 258044"/>
                <a:gd name="T39" fmla="*/ 92093 h 294045"/>
                <a:gd name="T40" fmla="*/ 129708 w 258044"/>
                <a:gd name="T41" fmla="*/ 52308 h 294045"/>
                <a:gd name="T42" fmla="*/ 54197 w 258044"/>
                <a:gd name="T43" fmla="*/ 128283 h 294045"/>
                <a:gd name="T44" fmla="*/ 45767 w 258044"/>
                <a:gd name="T45" fmla="*/ 128283 h 294045"/>
                <a:gd name="T46" fmla="*/ 206966 w 258044"/>
                <a:gd name="T47" fmla="*/ 9731 h 294045"/>
                <a:gd name="T48" fmla="*/ 154605 w 258044"/>
                <a:gd name="T49" fmla="*/ 63447 h 294045"/>
                <a:gd name="T50" fmla="*/ 112830 w 258044"/>
                <a:gd name="T51" fmla="*/ 108594 h 294045"/>
                <a:gd name="T52" fmla="*/ 66512 w 258044"/>
                <a:gd name="T53" fmla="*/ 152966 h 294045"/>
                <a:gd name="T54" fmla="*/ 25473 w 258044"/>
                <a:gd name="T55" fmla="*/ 165499 h 294045"/>
                <a:gd name="T56" fmla="*/ 90216 w 258044"/>
                <a:gd name="T57" fmla="*/ 231029 h 294045"/>
                <a:gd name="T58" fmla="*/ 103660 w 258044"/>
                <a:gd name="T59" fmla="*/ 185553 h 294045"/>
                <a:gd name="T60" fmla="*/ 190691 w 258044"/>
                <a:gd name="T61" fmla="*/ 100329 h 294045"/>
                <a:gd name="T62" fmla="*/ 232476 w 258044"/>
                <a:gd name="T63" fmla="*/ 85965 h 294045"/>
                <a:gd name="T64" fmla="*/ 244114 w 258044"/>
                <a:gd name="T65" fmla="*/ 47329 h 294045"/>
                <a:gd name="T66" fmla="*/ 209088 w 258044"/>
                <a:gd name="T67" fmla="*/ 79559 h 294045"/>
                <a:gd name="T68" fmla="*/ 181493 w 258044"/>
                <a:gd name="T69" fmla="*/ 69892 h 294045"/>
                <a:gd name="T70" fmla="*/ 176188 w 258044"/>
                <a:gd name="T71" fmla="*/ 40885 h 294045"/>
                <a:gd name="T72" fmla="*/ 126657 w 258044"/>
                <a:gd name="T73" fmla="*/ 9016 h 294045"/>
                <a:gd name="T74" fmla="*/ 14505 w 258044"/>
                <a:gd name="T75" fmla="*/ 164783 h 294045"/>
                <a:gd name="T76" fmla="*/ 65451 w 258044"/>
                <a:gd name="T77" fmla="*/ 143657 h 294045"/>
                <a:gd name="T78" fmla="*/ 145407 w 258044"/>
                <a:gd name="T79" fmla="*/ 63086 h 294045"/>
                <a:gd name="T80" fmla="*/ 162389 w 258044"/>
                <a:gd name="T81" fmla="*/ 14745 h 294045"/>
                <a:gd name="T82" fmla="*/ 126657 w 258044"/>
                <a:gd name="T83" fmla="*/ 64 h 294045"/>
                <a:gd name="T84" fmla="*/ 216872 w 258044"/>
                <a:gd name="T85" fmla="*/ 2926 h 294045"/>
                <a:gd name="T86" fmla="*/ 218641 w 258044"/>
                <a:gd name="T87" fmla="*/ 10447 h 294045"/>
                <a:gd name="T88" fmla="*/ 189276 w 258044"/>
                <a:gd name="T89" fmla="*/ 65234 h 294045"/>
                <a:gd name="T90" fmla="*/ 243406 w 258044"/>
                <a:gd name="T91" fmla="*/ 35516 h 294045"/>
                <a:gd name="T92" fmla="*/ 250836 w 258044"/>
                <a:gd name="T93" fmla="*/ 37304 h 294045"/>
                <a:gd name="T94" fmla="*/ 253666 w 258044"/>
                <a:gd name="T95" fmla="*/ 128259 h 294045"/>
                <a:gd name="T96" fmla="*/ 250836 w 258044"/>
                <a:gd name="T97" fmla="*/ 291904 h 294045"/>
                <a:gd name="T98" fmla="*/ 245883 w 258044"/>
                <a:gd name="T99" fmla="*/ 290830 h 294045"/>
                <a:gd name="T100" fmla="*/ 126657 w 258044"/>
                <a:gd name="T101" fmla="*/ 256812 h 294045"/>
                <a:gd name="T102" fmla="*/ 58021 w 258044"/>
                <a:gd name="T103" fmla="*/ 253230 h 294045"/>
                <a:gd name="T104" fmla="*/ 8491 w 258044"/>
                <a:gd name="T105" fmla="*/ 174810 h 294045"/>
                <a:gd name="T106" fmla="*/ 126657 w 258044"/>
                <a:gd name="T107" fmla="*/ 64 h 29404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58044" h="294045">
                  <a:moveTo>
                    <a:pt x="52935" y="178604"/>
                  </a:moveTo>
                  <a:lnTo>
                    <a:pt x="38696" y="193199"/>
                  </a:lnTo>
                  <a:lnTo>
                    <a:pt x="44035" y="212779"/>
                  </a:lnTo>
                  <a:lnTo>
                    <a:pt x="63614" y="218118"/>
                  </a:lnTo>
                  <a:lnTo>
                    <a:pt x="78210" y="203523"/>
                  </a:lnTo>
                  <a:lnTo>
                    <a:pt x="72870" y="183944"/>
                  </a:lnTo>
                  <a:lnTo>
                    <a:pt x="52935" y="178604"/>
                  </a:lnTo>
                  <a:close/>
                  <a:moveTo>
                    <a:pt x="52935" y="169348"/>
                  </a:moveTo>
                  <a:lnTo>
                    <a:pt x="77498" y="176112"/>
                  </a:lnTo>
                  <a:cubicBezTo>
                    <a:pt x="78922" y="176468"/>
                    <a:pt x="80345" y="177536"/>
                    <a:pt x="80701" y="179316"/>
                  </a:cubicBezTo>
                  <a:lnTo>
                    <a:pt x="87465" y="203879"/>
                  </a:lnTo>
                  <a:cubicBezTo>
                    <a:pt x="87465" y="205303"/>
                    <a:pt x="87109" y="207083"/>
                    <a:pt x="86041" y="208151"/>
                  </a:cubicBezTo>
                  <a:lnTo>
                    <a:pt x="67886" y="226306"/>
                  </a:lnTo>
                  <a:cubicBezTo>
                    <a:pt x="67174" y="227018"/>
                    <a:pt x="66106" y="227374"/>
                    <a:pt x="65038" y="227374"/>
                  </a:cubicBezTo>
                  <a:cubicBezTo>
                    <a:pt x="64326" y="227374"/>
                    <a:pt x="64326" y="227018"/>
                    <a:pt x="63970" y="227018"/>
                  </a:cubicBezTo>
                  <a:lnTo>
                    <a:pt x="39052" y="220610"/>
                  </a:lnTo>
                  <a:cubicBezTo>
                    <a:pt x="37628" y="220254"/>
                    <a:pt x="36560" y="219186"/>
                    <a:pt x="36204" y="217762"/>
                  </a:cubicBezTo>
                  <a:lnTo>
                    <a:pt x="29796" y="192843"/>
                  </a:lnTo>
                  <a:cubicBezTo>
                    <a:pt x="29084" y="191419"/>
                    <a:pt x="29796" y="189639"/>
                    <a:pt x="30508" y="188927"/>
                  </a:cubicBezTo>
                  <a:lnTo>
                    <a:pt x="48663" y="170772"/>
                  </a:lnTo>
                  <a:cubicBezTo>
                    <a:pt x="49731" y="169348"/>
                    <a:pt x="51511" y="168992"/>
                    <a:pt x="52935" y="169348"/>
                  </a:cubicBezTo>
                  <a:close/>
                  <a:moveTo>
                    <a:pt x="205416" y="124542"/>
                  </a:moveTo>
                  <a:cubicBezTo>
                    <a:pt x="207559" y="124542"/>
                    <a:pt x="209702" y="126328"/>
                    <a:pt x="209702" y="128828"/>
                  </a:cubicBezTo>
                  <a:cubicBezTo>
                    <a:pt x="209702" y="173477"/>
                    <a:pt x="173269" y="209910"/>
                    <a:pt x="128620" y="209910"/>
                  </a:cubicBezTo>
                  <a:cubicBezTo>
                    <a:pt x="126120" y="209910"/>
                    <a:pt x="124334" y="207767"/>
                    <a:pt x="124334" y="205624"/>
                  </a:cubicBezTo>
                  <a:cubicBezTo>
                    <a:pt x="124334" y="203123"/>
                    <a:pt x="126120" y="201337"/>
                    <a:pt x="128620" y="201337"/>
                  </a:cubicBezTo>
                  <a:cubicBezTo>
                    <a:pt x="168625" y="201337"/>
                    <a:pt x="201129" y="168476"/>
                    <a:pt x="201129" y="128828"/>
                  </a:cubicBezTo>
                  <a:cubicBezTo>
                    <a:pt x="201129" y="126328"/>
                    <a:pt x="202915" y="124542"/>
                    <a:pt x="205416" y="124542"/>
                  </a:cubicBezTo>
                  <a:close/>
                  <a:moveTo>
                    <a:pt x="243229" y="92653"/>
                  </a:moveTo>
                  <a:cubicBezTo>
                    <a:pt x="242509" y="93374"/>
                    <a:pt x="242149" y="94094"/>
                    <a:pt x="241789" y="94455"/>
                  </a:cubicBezTo>
                  <a:cubicBezTo>
                    <a:pt x="229196" y="107064"/>
                    <a:pt x="211926" y="112828"/>
                    <a:pt x="194655" y="110307"/>
                  </a:cubicBezTo>
                  <a:lnTo>
                    <a:pt x="113699" y="191368"/>
                  </a:lnTo>
                  <a:cubicBezTo>
                    <a:pt x="116217" y="208661"/>
                    <a:pt x="110101" y="226314"/>
                    <a:pt x="97867" y="238563"/>
                  </a:cubicBezTo>
                  <a:cubicBezTo>
                    <a:pt x="96068" y="240365"/>
                    <a:pt x="94269" y="242166"/>
                    <a:pt x="92111" y="243607"/>
                  </a:cubicBezTo>
                  <a:cubicBezTo>
                    <a:pt x="103984" y="247210"/>
                    <a:pt x="116217" y="249371"/>
                    <a:pt x="128811" y="249371"/>
                  </a:cubicBezTo>
                  <a:cubicBezTo>
                    <a:pt x="152558" y="249371"/>
                    <a:pt x="175225" y="242526"/>
                    <a:pt x="195015" y="229556"/>
                  </a:cubicBezTo>
                  <a:cubicBezTo>
                    <a:pt x="196454" y="228476"/>
                    <a:pt x="198973" y="228476"/>
                    <a:pt x="200772" y="230277"/>
                  </a:cubicBezTo>
                  <a:lnTo>
                    <a:pt x="248986" y="278914"/>
                  </a:lnTo>
                  <a:lnTo>
                    <a:pt x="248986" y="129041"/>
                  </a:lnTo>
                  <a:cubicBezTo>
                    <a:pt x="248986" y="116791"/>
                    <a:pt x="246827" y="104542"/>
                    <a:pt x="243229" y="92653"/>
                  </a:cubicBezTo>
                  <a:close/>
                  <a:moveTo>
                    <a:pt x="127270" y="48342"/>
                  </a:moveTo>
                  <a:cubicBezTo>
                    <a:pt x="130128" y="48342"/>
                    <a:pt x="131914" y="50128"/>
                    <a:pt x="131914" y="52628"/>
                  </a:cubicBezTo>
                  <a:cubicBezTo>
                    <a:pt x="131914" y="55128"/>
                    <a:pt x="130128" y="56914"/>
                    <a:pt x="127270" y="56914"/>
                  </a:cubicBezTo>
                  <a:cubicBezTo>
                    <a:pt x="87623" y="56914"/>
                    <a:pt x="55119" y="89418"/>
                    <a:pt x="55119" y="129066"/>
                  </a:cubicBezTo>
                  <a:cubicBezTo>
                    <a:pt x="55119" y="131567"/>
                    <a:pt x="53333" y="133710"/>
                    <a:pt x="50832" y="133710"/>
                  </a:cubicBezTo>
                  <a:cubicBezTo>
                    <a:pt x="48332" y="133710"/>
                    <a:pt x="46546" y="131567"/>
                    <a:pt x="46546" y="129066"/>
                  </a:cubicBezTo>
                  <a:cubicBezTo>
                    <a:pt x="46546" y="84418"/>
                    <a:pt x="82622" y="48342"/>
                    <a:pt x="127270" y="48342"/>
                  </a:cubicBezTo>
                  <a:close/>
                  <a:moveTo>
                    <a:pt x="210486" y="9791"/>
                  </a:moveTo>
                  <a:cubicBezTo>
                    <a:pt x="195734" y="6909"/>
                    <a:pt x="180623" y="11592"/>
                    <a:pt x="169828" y="22761"/>
                  </a:cubicBezTo>
                  <a:cubicBezTo>
                    <a:pt x="159034" y="33569"/>
                    <a:pt x="153997" y="49061"/>
                    <a:pt x="157235" y="63832"/>
                  </a:cubicBezTo>
                  <a:cubicBezTo>
                    <a:pt x="157235" y="65633"/>
                    <a:pt x="156875" y="67074"/>
                    <a:pt x="155796" y="68155"/>
                  </a:cubicBezTo>
                  <a:lnTo>
                    <a:pt x="114749" y="109256"/>
                  </a:lnTo>
                  <a:lnTo>
                    <a:pt x="71602" y="152458"/>
                  </a:lnTo>
                  <a:cubicBezTo>
                    <a:pt x="70522" y="153539"/>
                    <a:pt x="69083" y="153899"/>
                    <a:pt x="67644" y="153899"/>
                  </a:cubicBezTo>
                  <a:cubicBezTo>
                    <a:pt x="64406" y="153539"/>
                    <a:pt x="61527" y="152819"/>
                    <a:pt x="59008" y="152819"/>
                  </a:cubicBezTo>
                  <a:cubicBezTo>
                    <a:pt x="46415" y="152819"/>
                    <a:pt x="34542" y="157862"/>
                    <a:pt x="25906" y="166509"/>
                  </a:cubicBezTo>
                  <a:cubicBezTo>
                    <a:pt x="7916" y="184523"/>
                    <a:pt x="7916" y="214065"/>
                    <a:pt x="25906" y="232439"/>
                  </a:cubicBezTo>
                  <a:cubicBezTo>
                    <a:pt x="43897" y="250452"/>
                    <a:pt x="73401" y="250452"/>
                    <a:pt x="91751" y="232439"/>
                  </a:cubicBezTo>
                  <a:cubicBezTo>
                    <a:pt x="102545" y="221270"/>
                    <a:pt x="107222" y="206139"/>
                    <a:pt x="104344" y="190647"/>
                  </a:cubicBezTo>
                  <a:cubicBezTo>
                    <a:pt x="103984" y="189206"/>
                    <a:pt x="104344" y="187765"/>
                    <a:pt x="105423" y="186684"/>
                  </a:cubicBezTo>
                  <a:lnTo>
                    <a:pt x="189977" y="102381"/>
                  </a:lnTo>
                  <a:cubicBezTo>
                    <a:pt x="191057" y="101300"/>
                    <a:pt x="192496" y="100940"/>
                    <a:pt x="193935" y="100940"/>
                  </a:cubicBezTo>
                  <a:cubicBezTo>
                    <a:pt x="209047" y="104182"/>
                    <a:pt x="224519" y="99138"/>
                    <a:pt x="235313" y="88330"/>
                  </a:cubicBezTo>
                  <a:lnTo>
                    <a:pt x="236431" y="86490"/>
                  </a:lnTo>
                  <a:lnTo>
                    <a:pt x="246782" y="69461"/>
                  </a:lnTo>
                  <a:cubicBezTo>
                    <a:pt x="248986" y="62481"/>
                    <a:pt x="249525" y="55005"/>
                    <a:pt x="248266" y="47619"/>
                  </a:cubicBezTo>
                  <a:lnTo>
                    <a:pt x="216963" y="78963"/>
                  </a:lnTo>
                  <a:cubicBezTo>
                    <a:pt x="215883" y="80044"/>
                    <a:pt x="214084" y="80404"/>
                    <a:pt x="212645" y="80044"/>
                  </a:cubicBezTo>
                  <a:lnTo>
                    <a:pt x="187819" y="73559"/>
                  </a:lnTo>
                  <a:cubicBezTo>
                    <a:pt x="186379" y="72838"/>
                    <a:pt x="184940" y="71758"/>
                    <a:pt x="184580" y="70317"/>
                  </a:cubicBezTo>
                  <a:lnTo>
                    <a:pt x="178104" y="45458"/>
                  </a:lnTo>
                  <a:cubicBezTo>
                    <a:pt x="177384" y="44017"/>
                    <a:pt x="178104" y="42215"/>
                    <a:pt x="179183" y="41135"/>
                  </a:cubicBezTo>
                  <a:lnTo>
                    <a:pt x="210486" y="9791"/>
                  </a:lnTo>
                  <a:close/>
                  <a:moveTo>
                    <a:pt x="128811" y="9071"/>
                  </a:moveTo>
                  <a:cubicBezTo>
                    <a:pt x="62966" y="9071"/>
                    <a:pt x="8995" y="62751"/>
                    <a:pt x="8995" y="129041"/>
                  </a:cubicBezTo>
                  <a:cubicBezTo>
                    <a:pt x="8995" y="142010"/>
                    <a:pt x="11154" y="154260"/>
                    <a:pt x="14752" y="165788"/>
                  </a:cubicBezTo>
                  <a:cubicBezTo>
                    <a:pt x="16192" y="163987"/>
                    <a:pt x="17991" y="162186"/>
                    <a:pt x="19430" y="160384"/>
                  </a:cubicBezTo>
                  <a:cubicBezTo>
                    <a:pt x="32023" y="147775"/>
                    <a:pt x="49654" y="142010"/>
                    <a:pt x="66564" y="144532"/>
                  </a:cubicBezTo>
                  <a:lnTo>
                    <a:pt x="98996" y="112203"/>
                  </a:lnTo>
                  <a:lnTo>
                    <a:pt x="147880" y="63471"/>
                  </a:lnTo>
                  <a:cubicBezTo>
                    <a:pt x="145362" y="46178"/>
                    <a:pt x="151119" y="28525"/>
                    <a:pt x="163352" y="16276"/>
                  </a:cubicBezTo>
                  <a:cubicBezTo>
                    <a:pt x="164072" y="15555"/>
                    <a:pt x="164791" y="15195"/>
                    <a:pt x="165151" y="14835"/>
                  </a:cubicBezTo>
                  <a:cubicBezTo>
                    <a:pt x="153637" y="10872"/>
                    <a:pt x="141404" y="9071"/>
                    <a:pt x="128811" y="9071"/>
                  </a:cubicBezTo>
                  <a:close/>
                  <a:moveTo>
                    <a:pt x="128811" y="64"/>
                  </a:moveTo>
                  <a:cubicBezTo>
                    <a:pt x="144282" y="64"/>
                    <a:pt x="159394" y="2946"/>
                    <a:pt x="173786" y="8350"/>
                  </a:cubicBezTo>
                  <a:cubicBezTo>
                    <a:pt x="187819" y="-296"/>
                    <a:pt x="204729" y="-2458"/>
                    <a:pt x="220561" y="2946"/>
                  </a:cubicBezTo>
                  <a:cubicBezTo>
                    <a:pt x="222360" y="3666"/>
                    <a:pt x="223080" y="4747"/>
                    <a:pt x="223799" y="6188"/>
                  </a:cubicBezTo>
                  <a:cubicBezTo>
                    <a:pt x="223799" y="7629"/>
                    <a:pt x="223439" y="9071"/>
                    <a:pt x="222360" y="10512"/>
                  </a:cubicBezTo>
                  <a:lnTo>
                    <a:pt x="187459" y="45458"/>
                  </a:lnTo>
                  <a:lnTo>
                    <a:pt x="192496" y="65633"/>
                  </a:lnTo>
                  <a:lnTo>
                    <a:pt x="212645" y="70677"/>
                  </a:lnTo>
                  <a:lnTo>
                    <a:pt x="247546" y="35731"/>
                  </a:lnTo>
                  <a:cubicBezTo>
                    <a:pt x="248626" y="34650"/>
                    <a:pt x="250065" y="33929"/>
                    <a:pt x="251864" y="34289"/>
                  </a:cubicBezTo>
                  <a:cubicBezTo>
                    <a:pt x="253303" y="34650"/>
                    <a:pt x="254383" y="35731"/>
                    <a:pt x="255102" y="37532"/>
                  </a:cubicBezTo>
                  <a:cubicBezTo>
                    <a:pt x="260499" y="53384"/>
                    <a:pt x="258340" y="70317"/>
                    <a:pt x="249705" y="84007"/>
                  </a:cubicBezTo>
                  <a:cubicBezTo>
                    <a:pt x="255102" y="98418"/>
                    <a:pt x="257981" y="113549"/>
                    <a:pt x="257981" y="129041"/>
                  </a:cubicBezTo>
                  <a:lnTo>
                    <a:pt x="257981" y="289722"/>
                  </a:lnTo>
                  <a:cubicBezTo>
                    <a:pt x="257981" y="291163"/>
                    <a:pt x="256901" y="292964"/>
                    <a:pt x="255102" y="293685"/>
                  </a:cubicBezTo>
                  <a:cubicBezTo>
                    <a:pt x="254742" y="293685"/>
                    <a:pt x="254023" y="294045"/>
                    <a:pt x="253303" y="294045"/>
                  </a:cubicBezTo>
                  <a:cubicBezTo>
                    <a:pt x="252584" y="294045"/>
                    <a:pt x="251144" y="293685"/>
                    <a:pt x="250065" y="292604"/>
                  </a:cubicBezTo>
                  <a:lnTo>
                    <a:pt x="196814" y="238923"/>
                  </a:lnTo>
                  <a:cubicBezTo>
                    <a:pt x="176305" y="251893"/>
                    <a:pt x="152918" y="258378"/>
                    <a:pt x="128811" y="258378"/>
                  </a:cubicBezTo>
                  <a:cubicBezTo>
                    <a:pt x="112619" y="258378"/>
                    <a:pt x="96788" y="255136"/>
                    <a:pt x="82396" y="249371"/>
                  </a:cubicBezTo>
                  <a:cubicBezTo>
                    <a:pt x="75200" y="252974"/>
                    <a:pt x="66924" y="254775"/>
                    <a:pt x="59008" y="254775"/>
                  </a:cubicBezTo>
                  <a:cubicBezTo>
                    <a:pt x="44616" y="254775"/>
                    <a:pt x="30584" y="249371"/>
                    <a:pt x="19430" y="238563"/>
                  </a:cubicBezTo>
                  <a:cubicBezTo>
                    <a:pt x="2519" y="221630"/>
                    <a:pt x="-1079" y="196412"/>
                    <a:pt x="8636" y="175876"/>
                  </a:cubicBezTo>
                  <a:cubicBezTo>
                    <a:pt x="2879" y="161465"/>
                    <a:pt x="0" y="145613"/>
                    <a:pt x="0" y="129041"/>
                  </a:cubicBezTo>
                  <a:cubicBezTo>
                    <a:pt x="0" y="58067"/>
                    <a:pt x="57569" y="64"/>
                    <a:pt x="128811" y="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 dirty="0">
                <a:latin typeface="Calibri" panose="020F0502020204030204" pitchFamily="34" charset="0"/>
              </a:endParaRPr>
            </a:p>
          </p:txBody>
        </p:sp>
        <p:sp>
          <p:nvSpPr>
            <p:cNvPr id="82" name="Freeform 955">
              <a:extLst>
                <a:ext uri="{FF2B5EF4-FFF2-40B4-BE49-F238E27FC236}">
                  <a16:creationId xmlns:a16="http://schemas.microsoft.com/office/drawing/2014/main" id="{1DAEA645-E6AC-BF4B-BD04-68FAA5E80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15" y="5686814"/>
              <a:ext cx="616079" cy="616080"/>
            </a:xfrm>
            <a:custGeom>
              <a:avLst/>
              <a:gdLst>
                <a:gd name="T0" fmla="*/ 196513 w 293328"/>
                <a:gd name="T1" fmla="*/ 286084 h 293329"/>
                <a:gd name="T2" fmla="*/ 9031 w 293328"/>
                <a:gd name="T3" fmla="*/ 223514 h 293329"/>
                <a:gd name="T4" fmla="*/ 278513 w 293328"/>
                <a:gd name="T5" fmla="*/ 250278 h 293329"/>
                <a:gd name="T6" fmla="*/ 9031 w 293328"/>
                <a:gd name="T7" fmla="*/ 223514 h 293329"/>
                <a:gd name="T8" fmla="*/ 240824 w 293328"/>
                <a:gd name="T9" fmla="*/ 168939 h 293329"/>
                <a:gd name="T10" fmla="*/ 185281 w 293328"/>
                <a:gd name="T11" fmla="*/ 168939 h 293329"/>
                <a:gd name="T12" fmla="*/ 261949 w 293328"/>
                <a:gd name="T13" fmla="*/ 134167 h 293329"/>
                <a:gd name="T14" fmla="*/ 237989 w 293328"/>
                <a:gd name="T15" fmla="*/ 143383 h 293329"/>
                <a:gd name="T16" fmla="*/ 189895 w 293328"/>
                <a:gd name="T17" fmla="*/ 134167 h 293329"/>
                <a:gd name="T18" fmla="*/ 212612 w 293328"/>
                <a:gd name="T19" fmla="*/ 143383 h 293329"/>
                <a:gd name="T20" fmla="*/ 189895 w 293328"/>
                <a:gd name="T21" fmla="*/ 134167 h 293329"/>
                <a:gd name="T22" fmla="*/ 264782 w 293328"/>
                <a:gd name="T23" fmla="*/ 108244 h 293329"/>
                <a:gd name="T24" fmla="*/ 185281 w 293328"/>
                <a:gd name="T25" fmla="*/ 108244 h 293329"/>
                <a:gd name="T26" fmla="*/ 101384 w 293328"/>
                <a:gd name="T27" fmla="*/ 95494 h 293329"/>
                <a:gd name="T28" fmla="*/ 131215 w 293328"/>
                <a:gd name="T29" fmla="*/ 82739 h 293329"/>
                <a:gd name="T30" fmla="*/ 92761 w 293328"/>
                <a:gd name="T31" fmla="*/ 130124 h 293329"/>
                <a:gd name="T32" fmla="*/ 237989 w 293328"/>
                <a:gd name="T33" fmla="*/ 75070 h 293329"/>
                <a:gd name="T34" fmla="*/ 261949 w 293328"/>
                <a:gd name="T35" fmla="*/ 84272 h 293329"/>
                <a:gd name="T36" fmla="*/ 237989 w 293328"/>
                <a:gd name="T37" fmla="*/ 75070 h 293329"/>
                <a:gd name="T38" fmla="*/ 216871 w 293328"/>
                <a:gd name="T39" fmla="*/ 79670 h 293329"/>
                <a:gd name="T40" fmla="*/ 185281 w 293328"/>
                <a:gd name="T41" fmla="*/ 79670 h 293329"/>
                <a:gd name="T42" fmla="*/ 69760 w 293328"/>
                <a:gd name="T43" fmla="*/ 75810 h 293329"/>
                <a:gd name="T44" fmla="*/ 97072 w 293328"/>
                <a:gd name="T45" fmla="*/ 63785 h 293329"/>
                <a:gd name="T46" fmla="*/ 137322 w 293328"/>
                <a:gd name="T47" fmla="*/ 71802 h 293329"/>
                <a:gd name="T48" fmla="*/ 137322 w 293328"/>
                <a:gd name="T49" fmla="*/ 124292 h 293329"/>
                <a:gd name="T50" fmla="*/ 95276 w 293328"/>
                <a:gd name="T51" fmla="*/ 141423 h 293329"/>
                <a:gd name="T52" fmla="*/ 54306 w 293328"/>
                <a:gd name="T53" fmla="*/ 75810 h 293329"/>
                <a:gd name="T54" fmla="*/ 97866 w 293328"/>
                <a:gd name="T55" fmla="*/ 32619 h 293329"/>
                <a:gd name="T56" fmla="*/ 97866 w 293328"/>
                <a:gd name="T57" fmla="*/ 188470 h 293329"/>
                <a:gd name="T58" fmla="*/ 97866 w 293328"/>
                <a:gd name="T59" fmla="*/ 32619 h 293329"/>
                <a:gd name="T60" fmla="*/ 271164 w 293328"/>
                <a:gd name="T61" fmla="*/ 27152 h 293329"/>
                <a:gd name="T62" fmla="*/ 263423 w 293328"/>
                <a:gd name="T63" fmla="*/ 30234 h 293329"/>
                <a:gd name="T64" fmla="*/ 217102 w 293328"/>
                <a:gd name="T65" fmla="*/ 24071 h 293329"/>
                <a:gd name="T66" fmla="*/ 223368 w 293328"/>
                <a:gd name="T67" fmla="*/ 30234 h 293329"/>
                <a:gd name="T68" fmla="*/ 215628 w 293328"/>
                <a:gd name="T69" fmla="*/ 27152 h 293329"/>
                <a:gd name="T70" fmla="*/ 248788 w 293328"/>
                <a:gd name="T71" fmla="*/ 28384 h 293329"/>
                <a:gd name="T72" fmla="*/ 244187 w 293328"/>
                <a:gd name="T73" fmla="*/ 23958 h 293329"/>
                <a:gd name="T74" fmla="*/ 172139 w 293328"/>
                <a:gd name="T75" fmla="*/ 97194 h 293329"/>
                <a:gd name="T76" fmla="*/ 97866 w 293328"/>
                <a:gd name="T77" fmla="*/ 199294 h 293329"/>
                <a:gd name="T78" fmla="*/ 23957 w 293328"/>
                <a:gd name="T79" fmla="*/ 97194 h 293329"/>
                <a:gd name="T80" fmla="*/ 16256 w 293328"/>
                <a:gd name="T81" fmla="*/ 8682 h 293329"/>
                <a:gd name="T82" fmla="*/ 286098 w 293328"/>
                <a:gd name="T83" fmla="*/ 214473 h 293329"/>
                <a:gd name="T84" fmla="*/ 16256 w 293328"/>
                <a:gd name="T85" fmla="*/ 8682 h 293329"/>
                <a:gd name="T86" fmla="*/ 295129 w 293328"/>
                <a:gd name="T87" fmla="*/ 16276 h 293329"/>
                <a:gd name="T88" fmla="*/ 278513 w 293328"/>
                <a:gd name="T89" fmla="*/ 259320 h 293329"/>
                <a:gd name="T90" fmla="*/ 236970 w 293328"/>
                <a:gd name="T91" fmla="*/ 286084 h 293329"/>
                <a:gd name="T92" fmla="*/ 58159 w 293328"/>
                <a:gd name="T93" fmla="*/ 295126 h 293329"/>
                <a:gd name="T94" fmla="*/ 89587 w 293328"/>
                <a:gd name="T95" fmla="*/ 286084 h 293329"/>
                <a:gd name="T96" fmla="*/ 0 w 293328"/>
                <a:gd name="T97" fmla="*/ 243045 h 293329"/>
                <a:gd name="T98" fmla="*/ 16256 w 293328"/>
                <a:gd name="T99" fmla="*/ 0 h 29332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93328" h="293329">
                  <a:moveTo>
                    <a:pt x="97656" y="257741"/>
                  </a:moveTo>
                  <a:lnTo>
                    <a:pt x="97656" y="284342"/>
                  </a:lnTo>
                  <a:lnTo>
                    <a:pt x="195313" y="284342"/>
                  </a:lnTo>
                  <a:lnTo>
                    <a:pt x="195313" y="257741"/>
                  </a:lnTo>
                  <a:lnTo>
                    <a:pt x="97656" y="257741"/>
                  </a:lnTo>
                  <a:close/>
                  <a:moveTo>
                    <a:pt x="8976" y="222153"/>
                  </a:moveTo>
                  <a:lnTo>
                    <a:pt x="8976" y="241565"/>
                  </a:lnTo>
                  <a:cubicBezTo>
                    <a:pt x="8976" y="245519"/>
                    <a:pt x="12207" y="248754"/>
                    <a:pt x="16156" y="248754"/>
                  </a:cubicBezTo>
                  <a:lnTo>
                    <a:pt x="276813" y="248754"/>
                  </a:lnTo>
                  <a:cubicBezTo>
                    <a:pt x="281121" y="248754"/>
                    <a:pt x="284352" y="245519"/>
                    <a:pt x="284352" y="241565"/>
                  </a:cubicBezTo>
                  <a:lnTo>
                    <a:pt x="284352" y="222153"/>
                  </a:lnTo>
                  <a:lnTo>
                    <a:pt x="8976" y="222153"/>
                  </a:lnTo>
                  <a:close/>
                  <a:moveTo>
                    <a:pt x="188810" y="163513"/>
                  </a:moveTo>
                  <a:lnTo>
                    <a:pt x="235052" y="163513"/>
                  </a:lnTo>
                  <a:cubicBezTo>
                    <a:pt x="237561" y="163513"/>
                    <a:pt x="239354" y="165345"/>
                    <a:pt x="239354" y="167909"/>
                  </a:cubicBezTo>
                  <a:cubicBezTo>
                    <a:pt x="239354" y="170474"/>
                    <a:pt x="237561" y="172672"/>
                    <a:pt x="235052" y="172672"/>
                  </a:cubicBezTo>
                  <a:lnTo>
                    <a:pt x="188810" y="172672"/>
                  </a:lnTo>
                  <a:cubicBezTo>
                    <a:pt x="186301" y="172672"/>
                    <a:pt x="184150" y="170474"/>
                    <a:pt x="184150" y="167909"/>
                  </a:cubicBezTo>
                  <a:cubicBezTo>
                    <a:pt x="184150" y="165345"/>
                    <a:pt x="186301" y="163513"/>
                    <a:pt x="188810" y="163513"/>
                  </a:cubicBezTo>
                  <a:close/>
                  <a:moveTo>
                    <a:pt x="236537" y="133350"/>
                  </a:moveTo>
                  <a:lnTo>
                    <a:pt x="260350" y="133350"/>
                  </a:lnTo>
                  <a:cubicBezTo>
                    <a:pt x="262914" y="133350"/>
                    <a:pt x="264746" y="135182"/>
                    <a:pt x="264746" y="137746"/>
                  </a:cubicBezTo>
                  <a:cubicBezTo>
                    <a:pt x="264746" y="140310"/>
                    <a:pt x="262914" y="142509"/>
                    <a:pt x="260350" y="142509"/>
                  </a:cubicBezTo>
                  <a:lnTo>
                    <a:pt x="236537" y="142509"/>
                  </a:lnTo>
                  <a:cubicBezTo>
                    <a:pt x="234339" y="142509"/>
                    <a:pt x="231775" y="140310"/>
                    <a:pt x="231775" y="137746"/>
                  </a:cubicBezTo>
                  <a:cubicBezTo>
                    <a:pt x="231775" y="135182"/>
                    <a:pt x="234339" y="133350"/>
                    <a:pt x="236537" y="133350"/>
                  </a:cubicBezTo>
                  <a:close/>
                  <a:moveTo>
                    <a:pt x="188736" y="133350"/>
                  </a:moveTo>
                  <a:lnTo>
                    <a:pt x="211314" y="133350"/>
                  </a:lnTo>
                  <a:cubicBezTo>
                    <a:pt x="213783" y="133350"/>
                    <a:pt x="215547" y="135182"/>
                    <a:pt x="215547" y="137746"/>
                  </a:cubicBezTo>
                  <a:cubicBezTo>
                    <a:pt x="215547" y="140310"/>
                    <a:pt x="213783" y="142509"/>
                    <a:pt x="211314" y="142509"/>
                  </a:cubicBezTo>
                  <a:lnTo>
                    <a:pt x="188736" y="142509"/>
                  </a:lnTo>
                  <a:cubicBezTo>
                    <a:pt x="186267" y="142509"/>
                    <a:pt x="184150" y="140310"/>
                    <a:pt x="184150" y="137746"/>
                  </a:cubicBezTo>
                  <a:cubicBezTo>
                    <a:pt x="184150" y="135182"/>
                    <a:pt x="186267" y="133350"/>
                    <a:pt x="188736" y="133350"/>
                  </a:cubicBezTo>
                  <a:close/>
                  <a:moveTo>
                    <a:pt x="188819" y="103188"/>
                  </a:moveTo>
                  <a:lnTo>
                    <a:pt x="258856" y="103188"/>
                  </a:lnTo>
                  <a:cubicBezTo>
                    <a:pt x="261370" y="103188"/>
                    <a:pt x="263166" y="105386"/>
                    <a:pt x="263166" y="107584"/>
                  </a:cubicBezTo>
                  <a:cubicBezTo>
                    <a:pt x="263166" y="110515"/>
                    <a:pt x="261370" y="112347"/>
                    <a:pt x="258856" y="112347"/>
                  </a:cubicBezTo>
                  <a:lnTo>
                    <a:pt x="188819" y="112347"/>
                  </a:lnTo>
                  <a:cubicBezTo>
                    <a:pt x="186305" y="112347"/>
                    <a:pt x="184150" y="110515"/>
                    <a:pt x="184150" y="107584"/>
                  </a:cubicBezTo>
                  <a:cubicBezTo>
                    <a:pt x="184150" y="105386"/>
                    <a:pt x="186305" y="103188"/>
                    <a:pt x="188819" y="103188"/>
                  </a:cubicBezTo>
                  <a:close/>
                  <a:moveTo>
                    <a:pt x="130413" y="82234"/>
                  </a:moveTo>
                  <a:lnTo>
                    <a:pt x="100766" y="94914"/>
                  </a:lnTo>
                  <a:lnTo>
                    <a:pt x="100766" y="129332"/>
                  </a:lnTo>
                  <a:lnTo>
                    <a:pt x="130413" y="116652"/>
                  </a:lnTo>
                  <a:lnTo>
                    <a:pt x="130413" y="82234"/>
                  </a:lnTo>
                  <a:close/>
                  <a:moveTo>
                    <a:pt x="62547" y="82234"/>
                  </a:moveTo>
                  <a:lnTo>
                    <a:pt x="62547" y="116652"/>
                  </a:lnTo>
                  <a:lnTo>
                    <a:pt x="92194" y="129332"/>
                  </a:lnTo>
                  <a:lnTo>
                    <a:pt x="92194" y="94914"/>
                  </a:lnTo>
                  <a:lnTo>
                    <a:pt x="62547" y="82234"/>
                  </a:lnTo>
                  <a:close/>
                  <a:moveTo>
                    <a:pt x="236537" y="74613"/>
                  </a:moveTo>
                  <a:lnTo>
                    <a:pt x="260350" y="74613"/>
                  </a:lnTo>
                  <a:cubicBezTo>
                    <a:pt x="262914" y="74613"/>
                    <a:pt x="264746" y="76518"/>
                    <a:pt x="264746" y="79185"/>
                  </a:cubicBezTo>
                  <a:cubicBezTo>
                    <a:pt x="264746" y="81852"/>
                    <a:pt x="262914" y="83757"/>
                    <a:pt x="260350" y="83757"/>
                  </a:cubicBezTo>
                  <a:lnTo>
                    <a:pt x="236537" y="83757"/>
                  </a:lnTo>
                  <a:cubicBezTo>
                    <a:pt x="234339" y="83757"/>
                    <a:pt x="231775" y="81852"/>
                    <a:pt x="231775" y="79185"/>
                  </a:cubicBezTo>
                  <a:cubicBezTo>
                    <a:pt x="231775" y="76518"/>
                    <a:pt x="234339" y="74613"/>
                    <a:pt x="236537" y="74613"/>
                  </a:cubicBezTo>
                  <a:close/>
                  <a:moveTo>
                    <a:pt x="188736" y="74613"/>
                  </a:moveTo>
                  <a:lnTo>
                    <a:pt x="211314" y="74613"/>
                  </a:lnTo>
                  <a:cubicBezTo>
                    <a:pt x="213783" y="74613"/>
                    <a:pt x="215547" y="76518"/>
                    <a:pt x="215547" y="79185"/>
                  </a:cubicBezTo>
                  <a:cubicBezTo>
                    <a:pt x="215547" y="81852"/>
                    <a:pt x="213783" y="83757"/>
                    <a:pt x="211314" y="83757"/>
                  </a:cubicBezTo>
                  <a:lnTo>
                    <a:pt x="188736" y="83757"/>
                  </a:lnTo>
                  <a:cubicBezTo>
                    <a:pt x="186267" y="83757"/>
                    <a:pt x="184150" y="81852"/>
                    <a:pt x="184150" y="79185"/>
                  </a:cubicBezTo>
                  <a:cubicBezTo>
                    <a:pt x="184150" y="76518"/>
                    <a:pt x="186267" y="74613"/>
                    <a:pt x="188736" y="74613"/>
                  </a:cubicBezTo>
                  <a:close/>
                  <a:moveTo>
                    <a:pt x="96480" y="63395"/>
                  </a:moveTo>
                  <a:lnTo>
                    <a:pt x="69334" y="75350"/>
                  </a:lnTo>
                  <a:lnTo>
                    <a:pt x="96480" y="86944"/>
                  </a:lnTo>
                  <a:lnTo>
                    <a:pt x="123626" y="75350"/>
                  </a:lnTo>
                  <a:lnTo>
                    <a:pt x="96480" y="63395"/>
                  </a:lnTo>
                  <a:close/>
                  <a:moveTo>
                    <a:pt x="94694" y="54699"/>
                  </a:moveTo>
                  <a:cubicBezTo>
                    <a:pt x="95766" y="53975"/>
                    <a:pt x="97195" y="53975"/>
                    <a:pt x="98266" y="54699"/>
                  </a:cubicBezTo>
                  <a:lnTo>
                    <a:pt x="136485" y="71365"/>
                  </a:lnTo>
                  <a:cubicBezTo>
                    <a:pt x="138271" y="72090"/>
                    <a:pt x="139343" y="73539"/>
                    <a:pt x="139343" y="75350"/>
                  </a:cubicBezTo>
                  <a:lnTo>
                    <a:pt x="139343" y="119550"/>
                  </a:lnTo>
                  <a:cubicBezTo>
                    <a:pt x="139343" y="121362"/>
                    <a:pt x="138271" y="123173"/>
                    <a:pt x="136485" y="123535"/>
                  </a:cubicBezTo>
                  <a:lnTo>
                    <a:pt x="98266" y="140563"/>
                  </a:lnTo>
                  <a:cubicBezTo>
                    <a:pt x="97552" y="140926"/>
                    <a:pt x="97195" y="140926"/>
                    <a:pt x="96480" y="140926"/>
                  </a:cubicBezTo>
                  <a:cubicBezTo>
                    <a:pt x="95766" y="140926"/>
                    <a:pt x="95051" y="140926"/>
                    <a:pt x="94694" y="140563"/>
                  </a:cubicBezTo>
                  <a:lnTo>
                    <a:pt x="56475" y="123535"/>
                  </a:lnTo>
                  <a:cubicBezTo>
                    <a:pt x="55046" y="123173"/>
                    <a:pt x="53975" y="121362"/>
                    <a:pt x="53975" y="119550"/>
                  </a:cubicBezTo>
                  <a:lnTo>
                    <a:pt x="53975" y="75350"/>
                  </a:lnTo>
                  <a:cubicBezTo>
                    <a:pt x="53975" y="73539"/>
                    <a:pt x="55046" y="72090"/>
                    <a:pt x="56475" y="71365"/>
                  </a:cubicBezTo>
                  <a:lnTo>
                    <a:pt x="94694" y="54699"/>
                  </a:lnTo>
                  <a:close/>
                  <a:moveTo>
                    <a:pt x="97269" y="32419"/>
                  </a:moveTo>
                  <a:cubicBezTo>
                    <a:pt x="79900" y="32419"/>
                    <a:pt x="63616" y="39232"/>
                    <a:pt x="51675" y="51423"/>
                  </a:cubicBezTo>
                  <a:cubicBezTo>
                    <a:pt x="26345" y="76165"/>
                    <a:pt x="26345" y="117042"/>
                    <a:pt x="51675" y="142142"/>
                  </a:cubicBezTo>
                  <a:lnTo>
                    <a:pt x="97269" y="187322"/>
                  </a:lnTo>
                  <a:lnTo>
                    <a:pt x="142863" y="142142"/>
                  </a:lnTo>
                  <a:cubicBezTo>
                    <a:pt x="168193" y="117042"/>
                    <a:pt x="168193" y="76165"/>
                    <a:pt x="142863" y="51423"/>
                  </a:cubicBezTo>
                  <a:cubicBezTo>
                    <a:pt x="130922" y="39232"/>
                    <a:pt x="114276" y="32419"/>
                    <a:pt x="97269" y="32419"/>
                  </a:cubicBezTo>
                  <a:close/>
                  <a:moveTo>
                    <a:pt x="261815" y="23926"/>
                  </a:moveTo>
                  <a:cubicBezTo>
                    <a:pt x="263647" y="22225"/>
                    <a:pt x="266578" y="22565"/>
                    <a:pt x="268410" y="23926"/>
                  </a:cubicBezTo>
                  <a:cubicBezTo>
                    <a:pt x="269142" y="24946"/>
                    <a:pt x="269509" y="25967"/>
                    <a:pt x="269509" y="26987"/>
                  </a:cubicBezTo>
                  <a:cubicBezTo>
                    <a:pt x="269509" y="28008"/>
                    <a:pt x="269142" y="29028"/>
                    <a:pt x="268410" y="30049"/>
                  </a:cubicBezTo>
                  <a:cubicBezTo>
                    <a:pt x="267311" y="30729"/>
                    <a:pt x="266578" y="31410"/>
                    <a:pt x="265113" y="31410"/>
                  </a:cubicBezTo>
                  <a:cubicBezTo>
                    <a:pt x="264014" y="31410"/>
                    <a:pt x="262914" y="30729"/>
                    <a:pt x="261815" y="30049"/>
                  </a:cubicBezTo>
                  <a:cubicBezTo>
                    <a:pt x="261083" y="29028"/>
                    <a:pt x="260350" y="28008"/>
                    <a:pt x="260350" y="26987"/>
                  </a:cubicBezTo>
                  <a:cubicBezTo>
                    <a:pt x="260350" y="25967"/>
                    <a:pt x="261083" y="24946"/>
                    <a:pt x="261815" y="23926"/>
                  </a:cubicBezTo>
                  <a:close/>
                  <a:moveTo>
                    <a:pt x="215777" y="23926"/>
                  </a:moveTo>
                  <a:cubicBezTo>
                    <a:pt x="217243" y="22225"/>
                    <a:pt x="220540" y="22565"/>
                    <a:pt x="222005" y="23926"/>
                  </a:cubicBezTo>
                  <a:cubicBezTo>
                    <a:pt x="222738" y="24946"/>
                    <a:pt x="223471" y="25967"/>
                    <a:pt x="223471" y="26987"/>
                  </a:cubicBezTo>
                  <a:cubicBezTo>
                    <a:pt x="223471" y="28008"/>
                    <a:pt x="222738" y="29028"/>
                    <a:pt x="222005" y="30049"/>
                  </a:cubicBezTo>
                  <a:cubicBezTo>
                    <a:pt x="221273" y="30729"/>
                    <a:pt x="219807" y="31410"/>
                    <a:pt x="218708" y="31410"/>
                  </a:cubicBezTo>
                  <a:cubicBezTo>
                    <a:pt x="217609" y="31410"/>
                    <a:pt x="216510" y="30729"/>
                    <a:pt x="215777" y="30049"/>
                  </a:cubicBezTo>
                  <a:cubicBezTo>
                    <a:pt x="214678" y="29028"/>
                    <a:pt x="214312" y="28008"/>
                    <a:pt x="214312" y="26987"/>
                  </a:cubicBezTo>
                  <a:cubicBezTo>
                    <a:pt x="214312" y="25967"/>
                    <a:pt x="214678" y="24946"/>
                    <a:pt x="215777" y="23926"/>
                  </a:cubicBezTo>
                  <a:close/>
                  <a:moveTo>
                    <a:pt x="242697" y="23813"/>
                  </a:moveTo>
                  <a:cubicBezTo>
                    <a:pt x="245364" y="23813"/>
                    <a:pt x="247269" y="25645"/>
                    <a:pt x="247269" y="28209"/>
                  </a:cubicBezTo>
                  <a:cubicBezTo>
                    <a:pt x="247269" y="30773"/>
                    <a:pt x="245364" y="32972"/>
                    <a:pt x="242697" y="32972"/>
                  </a:cubicBezTo>
                  <a:cubicBezTo>
                    <a:pt x="240030" y="32972"/>
                    <a:pt x="238125" y="30773"/>
                    <a:pt x="238125" y="28209"/>
                  </a:cubicBezTo>
                  <a:cubicBezTo>
                    <a:pt x="238125" y="25645"/>
                    <a:pt x="240030" y="23813"/>
                    <a:pt x="242697" y="23813"/>
                  </a:cubicBezTo>
                  <a:close/>
                  <a:moveTo>
                    <a:pt x="97269" y="23813"/>
                  </a:moveTo>
                  <a:cubicBezTo>
                    <a:pt x="117171" y="23813"/>
                    <a:pt x="135626" y="31343"/>
                    <a:pt x="149377" y="44969"/>
                  </a:cubicBezTo>
                  <a:cubicBezTo>
                    <a:pt x="163127" y="58953"/>
                    <a:pt x="171088" y="77240"/>
                    <a:pt x="171088" y="96603"/>
                  </a:cubicBezTo>
                  <a:cubicBezTo>
                    <a:pt x="171088" y="115966"/>
                    <a:pt x="163127" y="134253"/>
                    <a:pt x="149377" y="148238"/>
                  </a:cubicBezTo>
                  <a:lnTo>
                    <a:pt x="100526" y="196645"/>
                  </a:lnTo>
                  <a:cubicBezTo>
                    <a:pt x="99440" y="197721"/>
                    <a:pt x="98355" y="198080"/>
                    <a:pt x="97269" y="198080"/>
                  </a:cubicBezTo>
                  <a:cubicBezTo>
                    <a:pt x="96184" y="198080"/>
                    <a:pt x="94736" y="197721"/>
                    <a:pt x="94012" y="196645"/>
                  </a:cubicBezTo>
                  <a:lnTo>
                    <a:pt x="45162" y="148238"/>
                  </a:lnTo>
                  <a:cubicBezTo>
                    <a:pt x="31411" y="134253"/>
                    <a:pt x="23812" y="115966"/>
                    <a:pt x="23812" y="96603"/>
                  </a:cubicBezTo>
                  <a:cubicBezTo>
                    <a:pt x="23812" y="77240"/>
                    <a:pt x="31411" y="58953"/>
                    <a:pt x="45162" y="44969"/>
                  </a:cubicBezTo>
                  <a:cubicBezTo>
                    <a:pt x="59274" y="31343"/>
                    <a:pt x="77729" y="23813"/>
                    <a:pt x="97269" y="23813"/>
                  </a:cubicBezTo>
                  <a:close/>
                  <a:moveTo>
                    <a:pt x="16156" y="8627"/>
                  </a:moveTo>
                  <a:cubicBezTo>
                    <a:pt x="12207" y="8627"/>
                    <a:pt x="8976" y="12222"/>
                    <a:pt x="8976" y="16176"/>
                  </a:cubicBezTo>
                  <a:lnTo>
                    <a:pt x="8976" y="213167"/>
                  </a:lnTo>
                  <a:lnTo>
                    <a:pt x="284352" y="213167"/>
                  </a:lnTo>
                  <a:lnTo>
                    <a:pt x="284352" y="16176"/>
                  </a:lnTo>
                  <a:cubicBezTo>
                    <a:pt x="284352" y="12222"/>
                    <a:pt x="281121" y="8627"/>
                    <a:pt x="276813" y="8627"/>
                  </a:cubicBezTo>
                  <a:lnTo>
                    <a:pt x="16156" y="8627"/>
                  </a:lnTo>
                  <a:close/>
                  <a:moveTo>
                    <a:pt x="16156" y="0"/>
                  </a:moveTo>
                  <a:lnTo>
                    <a:pt x="276813" y="0"/>
                  </a:lnTo>
                  <a:cubicBezTo>
                    <a:pt x="285788" y="0"/>
                    <a:pt x="293328" y="7189"/>
                    <a:pt x="293328" y="16176"/>
                  </a:cubicBezTo>
                  <a:lnTo>
                    <a:pt x="293328" y="217480"/>
                  </a:lnTo>
                  <a:lnTo>
                    <a:pt x="293328" y="241565"/>
                  </a:lnTo>
                  <a:cubicBezTo>
                    <a:pt x="293328" y="250192"/>
                    <a:pt x="285788" y="257741"/>
                    <a:pt x="276813" y="257741"/>
                  </a:cubicBezTo>
                  <a:lnTo>
                    <a:pt x="204288" y="257741"/>
                  </a:lnTo>
                  <a:lnTo>
                    <a:pt x="204288" y="284342"/>
                  </a:lnTo>
                  <a:lnTo>
                    <a:pt x="235524" y="284342"/>
                  </a:lnTo>
                  <a:cubicBezTo>
                    <a:pt x="238037" y="284342"/>
                    <a:pt x="239832" y="286499"/>
                    <a:pt x="239832" y="288656"/>
                  </a:cubicBezTo>
                  <a:cubicBezTo>
                    <a:pt x="239832" y="291172"/>
                    <a:pt x="238037" y="293329"/>
                    <a:pt x="235524" y="293329"/>
                  </a:cubicBezTo>
                  <a:lnTo>
                    <a:pt x="57804" y="293329"/>
                  </a:lnTo>
                  <a:cubicBezTo>
                    <a:pt x="55291" y="293329"/>
                    <a:pt x="53495" y="291172"/>
                    <a:pt x="53495" y="288656"/>
                  </a:cubicBezTo>
                  <a:cubicBezTo>
                    <a:pt x="53495" y="286499"/>
                    <a:pt x="55291" y="284342"/>
                    <a:pt x="57804" y="284342"/>
                  </a:cubicBezTo>
                  <a:lnTo>
                    <a:pt x="89040" y="284342"/>
                  </a:lnTo>
                  <a:lnTo>
                    <a:pt x="89040" y="257741"/>
                  </a:lnTo>
                  <a:lnTo>
                    <a:pt x="16156" y="257741"/>
                  </a:lnTo>
                  <a:cubicBezTo>
                    <a:pt x="7540" y="257741"/>
                    <a:pt x="0" y="250192"/>
                    <a:pt x="0" y="241565"/>
                  </a:cubicBezTo>
                  <a:lnTo>
                    <a:pt x="0" y="217480"/>
                  </a:lnTo>
                  <a:lnTo>
                    <a:pt x="0" y="16176"/>
                  </a:lnTo>
                  <a:cubicBezTo>
                    <a:pt x="0" y="7189"/>
                    <a:pt x="7540" y="0"/>
                    <a:pt x="1615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900" dirty="0">
                <a:latin typeface="Calibri" panose="020F050202020403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ACFEC7D-2FFE-D040-9E10-6C14D9F2E10B}"/>
                </a:ext>
              </a:extLst>
            </p:cNvPr>
            <p:cNvSpPr txBox="1"/>
            <p:nvPr/>
          </p:nvSpPr>
          <p:spPr>
            <a:xfrm>
              <a:off x="5409462" y="4212659"/>
              <a:ext cx="1422313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Calibri" panose="020F0502020204030204" pitchFamily="34" charset="0"/>
                  <a:ea typeface="League Spartan" charset="0"/>
                  <a:cs typeface="Calibri" panose="020F0502020204030204" pitchFamily="34" charset="0"/>
                </a:rPr>
                <a:t>MILESTONE 02</a:t>
              </a:r>
            </a:p>
          </p:txBody>
        </p:sp>
        <p:sp>
          <p:nvSpPr>
            <p:cNvPr id="84" name="Subtitle 2">
              <a:extLst>
                <a:ext uri="{FF2B5EF4-FFF2-40B4-BE49-F238E27FC236}">
                  <a16:creationId xmlns:a16="http://schemas.microsoft.com/office/drawing/2014/main" id="{0699689D-41FE-6A4D-A5BD-5EBAFB775845}"/>
                </a:ext>
              </a:extLst>
            </p:cNvPr>
            <p:cNvSpPr txBox="1">
              <a:spLocks/>
            </p:cNvSpPr>
            <p:nvPr/>
          </p:nvSpPr>
          <p:spPr>
            <a:xfrm>
              <a:off x="3852956" y="4633907"/>
              <a:ext cx="4347520" cy="2476327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5100" lvl="0"/>
              <a:r>
                <a:rPr lang="en-GB" sz="1400" kern="0" dirty="0">
                  <a:solidFill>
                    <a:schemeClr val="bg1"/>
                  </a:solidFill>
                  <a:latin typeface="Maven Pro"/>
                  <a:sym typeface="Maven Pro"/>
                </a:rPr>
                <a:t>What are the main differences in Kallikrein expression in cancer tissue compared to normal tissue?</a:t>
              </a:r>
            </a:p>
            <a:p>
              <a:pPr marL="165100" lvl="0"/>
              <a:r>
                <a:rPr lang="en-GB" sz="1400" kern="0" dirty="0">
                  <a:solidFill>
                    <a:schemeClr val="bg1"/>
                  </a:solidFill>
                  <a:latin typeface="Maven Pro"/>
                  <a:sym typeface="Maven Pro"/>
                </a:rPr>
                <a:t>What are the most up-/down regulated Kallikrein clusters and do they differ in lung cancer compared to breast cancer?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8D99454-B561-7A42-AFF9-4E2D671C92FF}"/>
                </a:ext>
              </a:extLst>
            </p:cNvPr>
            <p:cNvSpPr txBox="1"/>
            <p:nvPr/>
          </p:nvSpPr>
          <p:spPr>
            <a:xfrm>
              <a:off x="9136941" y="2051324"/>
              <a:ext cx="1422313" cy="338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  <a:latin typeface="Calibri" panose="020F0502020204030204" pitchFamily="34" charset="0"/>
                  <a:ea typeface="League Spartan" charset="0"/>
                  <a:cs typeface="Calibri" panose="020F0502020204030204" pitchFamily="34" charset="0"/>
                </a:rPr>
                <a:t>MILESTONE 03</a:t>
              </a:r>
            </a:p>
          </p:txBody>
        </p:sp>
        <p:sp>
          <p:nvSpPr>
            <p:cNvPr id="86" name="Subtitle 2">
              <a:extLst>
                <a:ext uri="{FF2B5EF4-FFF2-40B4-BE49-F238E27FC236}">
                  <a16:creationId xmlns:a16="http://schemas.microsoft.com/office/drawing/2014/main" id="{E0E25588-D82E-2E4B-B51D-C7E360D4D1B0}"/>
                </a:ext>
              </a:extLst>
            </p:cNvPr>
            <p:cNvSpPr txBox="1">
              <a:spLocks/>
            </p:cNvSpPr>
            <p:nvPr/>
          </p:nvSpPr>
          <p:spPr>
            <a:xfrm>
              <a:off x="8108944" y="2487792"/>
              <a:ext cx="3499788" cy="1462448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5100"/>
              <a:r>
                <a:rPr lang="en-GB" sz="1400" kern="0" dirty="0">
                  <a:solidFill>
                    <a:schemeClr val="bg1"/>
                  </a:solidFill>
                  <a:latin typeface="Maven Pro"/>
                  <a:sym typeface="Maven Pro"/>
                </a:rPr>
                <a:t>Can we predict the cancer type based on Kallikrein expression?</a:t>
              </a:r>
            </a:p>
            <a:p>
              <a:pPr marL="165100"/>
              <a:endParaRPr lang="de-D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9698D34-4F42-E643-90DC-6EF49374B112}"/>
                </a:ext>
              </a:extLst>
            </p:cNvPr>
            <p:cNvSpPr txBox="1"/>
            <p:nvPr/>
          </p:nvSpPr>
          <p:spPr>
            <a:xfrm>
              <a:off x="1364853" y="1976436"/>
              <a:ext cx="2098716" cy="48833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2"/>
                  </a:solidFill>
                  <a:latin typeface="Calibri" panose="020F0502020204030204" pitchFamily="34" charset="0"/>
                  <a:ea typeface="League Spartan" charset="0"/>
                  <a:cs typeface="Calibri" panose="020F0502020204030204" pitchFamily="34" charset="0"/>
                </a:rPr>
                <a:t>MILESTONE 01</a:t>
              </a:r>
            </a:p>
          </p:txBody>
        </p:sp>
        <p:sp>
          <p:nvSpPr>
            <p:cNvPr id="88" name="Subtitle 2">
              <a:extLst>
                <a:ext uri="{FF2B5EF4-FFF2-40B4-BE49-F238E27FC236}">
                  <a16:creationId xmlns:a16="http://schemas.microsoft.com/office/drawing/2014/main" id="{7930EFFD-1240-A240-A879-9B5A42B14C64}"/>
                </a:ext>
              </a:extLst>
            </p:cNvPr>
            <p:cNvSpPr txBox="1">
              <a:spLocks/>
            </p:cNvSpPr>
            <p:nvPr/>
          </p:nvSpPr>
          <p:spPr>
            <a:xfrm>
              <a:off x="460895" y="2487792"/>
              <a:ext cx="3813119" cy="1408782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5100"/>
              <a:r>
                <a:rPr lang="en-GB" sz="1400" kern="0" dirty="0">
                  <a:solidFill>
                    <a:schemeClr val="bg1"/>
                  </a:solidFill>
                  <a:latin typeface="Maven Pro"/>
                  <a:sym typeface="Maven Pro"/>
                </a:rPr>
                <a:t>Is there a significant correlation between Kallikrein expression and </a:t>
              </a:r>
              <a:r>
                <a:rPr lang="en-GB" sz="1400" kern="0" dirty="0" err="1">
                  <a:solidFill>
                    <a:schemeClr val="bg1"/>
                  </a:solidFill>
                  <a:latin typeface="Maven Pro"/>
                  <a:sym typeface="Maven Pro"/>
                </a:rPr>
                <a:t>tumor</a:t>
              </a:r>
              <a:r>
                <a:rPr lang="en-GB" sz="1400" kern="0" dirty="0">
                  <a:solidFill>
                    <a:schemeClr val="bg1"/>
                  </a:solidFill>
                  <a:latin typeface="Maven Pro"/>
                  <a:sym typeface="Maven Pro"/>
                </a:rPr>
                <a:t> presence?</a:t>
              </a:r>
            </a:p>
            <a:p>
              <a:pPr marL="165100"/>
              <a:endParaRPr lang="de-DE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6B27AD6-C326-5B40-9586-55B1C1DD36FF}"/>
                </a:ext>
              </a:extLst>
            </p:cNvPr>
            <p:cNvSpPr txBox="1"/>
            <p:nvPr/>
          </p:nvSpPr>
          <p:spPr>
            <a:xfrm>
              <a:off x="989374" y="4706162"/>
              <a:ext cx="1180977" cy="40694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latin typeface="Maven Pro"/>
                  <a:sym typeface="Maven Pro"/>
                </a:rPr>
                <a:t>12.05.21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ea typeface="League Spartan" charset="0"/>
                <a:cs typeface="Calibri" panose="020F050202020403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788219-12CB-BB4F-8DD1-EBAB80646D13}"/>
                </a:ext>
              </a:extLst>
            </p:cNvPr>
            <p:cNvSpPr txBox="1"/>
            <p:nvPr/>
          </p:nvSpPr>
          <p:spPr>
            <a:xfrm>
              <a:off x="4680175" y="2682478"/>
              <a:ext cx="1217010" cy="40694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latin typeface="Maven Pro"/>
                  <a:sym typeface="Maven Pro"/>
                </a:rPr>
                <a:t>26.05.21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ea typeface="League Spartan" charset="0"/>
                <a:cs typeface="Calibri" panose="020F050202020403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F27D8DB-C9B8-F747-88F8-712A0BB9596D}"/>
                </a:ext>
              </a:extLst>
            </p:cNvPr>
            <p:cNvSpPr txBox="1"/>
            <p:nvPr/>
          </p:nvSpPr>
          <p:spPr>
            <a:xfrm>
              <a:off x="8411457" y="4690251"/>
              <a:ext cx="1183098" cy="40694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  <a:latin typeface="Maven Pro"/>
                  <a:sym typeface="Maven Pro"/>
                </a:rPr>
                <a:t>17.06.21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ea typeface="League Spartan" charset="0"/>
                <a:cs typeface="Calibri" panose="020F0502020204030204" pitchFamily="34" charset="0"/>
              </a:endParaRPr>
            </a:p>
          </p:txBody>
        </p:sp>
        <p:sp>
          <p:nvSpPr>
            <p:cNvPr id="92" name="Subtitle 2">
              <a:extLst>
                <a:ext uri="{FF2B5EF4-FFF2-40B4-BE49-F238E27FC236}">
                  <a16:creationId xmlns:a16="http://schemas.microsoft.com/office/drawing/2014/main" id="{10B81061-9593-B040-ACC1-870271EFB498}"/>
                </a:ext>
              </a:extLst>
            </p:cNvPr>
            <p:cNvSpPr txBox="1">
              <a:spLocks/>
            </p:cNvSpPr>
            <p:nvPr/>
          </p:nvSpPr>
          <p:spPr>
            <a:xfrm>
              <a:off x="2517369" y="4559949"/>
              <a:ext cx="1441712" cy="657805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ts val="1750"/>
                </a:lnSpc>
              </a:pPr>
              <a:r>
                <a:rPr lang="en-GB" sz="1400" b="1" dirty="0">
                  <a:solidFill>
                    <a:schemeClr val="bg1"/>
                  </a:solidFill>
                  <a:latin typeface="Maven Pro"/>
                  <a:sym typeface="Maven Pro"/>
                </a:rPr>
                <a:t>Correlation Analysis</a:t>
              </a:r>
            </a:p>
          </p:txBody>
        </p:sp>
        <p:sp>
          <p:nvSpPr>
            <p:cNvPr id="93" name="Subtitle 2">
              <a:extLst>
                <a:ext uri="{FF2B5EF4-FFF2-40B4-BE49-F238E27FC236}">
                  <a16:creationId xmlns:a16="http://schemas.microsoft.com/office/drawing/2014/main" id="{36F3FB46-94FC-6E45-ACB1-D9F2125933E6}"/>
                </a:ext>
              </a:extLst>
            </p:cNvPr>
            <p:cNvSpPr txBox="1">
              <a:spLocks/>
            </p:cNvSpPr>
            <p:nvPr/>
          </p:nvSpPr>
          <p:spPr>
            <a:xfrm>
              <a:off x="6226183" y="2705451"/>
              <a:ext cx="1441712" cy="340899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ts val="1750"/>
                </a:lnSpc>
              </a:pPr>
              <a:r>
                <a:rPr lang="en-GB" sz="1400" b="1" dirty="0">
                  <a:solidFill>
                    <a:schemeClr val="bg1"/>
                  </a:solidFill>
                  <a:latin typeface="Maven Pro"/>
                  <a:sym typeface="Maven Pro"/>
                </a:rPr>
                <a:t>PCA </a:t>
              </a:r>
            </a:p>
          </p:txBody>
        </p:sp>
        <p:sp>
          <p:nvSpPr>
            <p:cNvPr id="94" name="Subtitle 2">
              <a:extLst>
                <a:ext uri="{FF2B5EF4-FFF2-40B4-BE49-F238E27FC236}">
                  <a16:creationId xmlns:a16="http://schemas.microsoft.com/office/drawing/2014/main" id="{F68FBB66-7E30-EB49-8915-B7AAD0C297B8}"/>
                </a:ext>
              </a:extLst>
            </p:cNvPr>
            <p:cNvSpPr txBox="1">
              <a:spLocks/>
            </p:cNvSpPr>
            <p:nvPr/>
          </p:nvSpPr>
          <p:spPr>
            <a:xfrm>
              <a:off x="9940513" y="4542630"/>
              <a:ext cx="1441712" cy="657466"/>
            </a:xfrm>
            <a:prstGeom prst="rect">
              <a:avLst/>
            </a:prstGeom>
          </p:spPr>
          <p:txBody>
            <a:bodyPr vert="horz" wrap="square" lIns="45720" tIns="22860" rIns="45720" bIns="2286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ts val="1750"/>
                </a:lnSpc>
              </a:pPr>
              <a:r>
                <a:rPr lang="en-GB" sz="1400" b="1" dirty="0">
                  <a:solidFill>
                    <a:schemeClr val="bg1"/>
                  </a:solidFill>
                  <a:latin typeface="Maven Pro"/>
                  <a:sym typeface="Maven Pro"/>
                </a:rPr>
                <a:t>Regression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12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6DFC67B-8948-BF49-B5CD-8DCC082F88C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003872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think-cell Slide" r:id="rId53" imgW="7772400" imgH="10058400" progId="TCLayout.ActiveDocument.1">
                  <p:embed/>
                </p:oleObj>
              </mc:Choice>
              <mc:Fallback>
                <p:oleObj name="think-cell Slide" r:id="rId53" imgW="7772400" imgH="1005840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6DFC67B-8948-BF49-B5CD-8DCC082F8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6BA0A30-605F-104F-A068-38EB9F570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369169"/>
            <a:ext cx="4727700" cy="577800"/>
          </a:xfrm>
        </p:spPr>
        <p:txBody>
          <a:bodyPr vert="horz"/>
          <a:lstStyle/>
          <a:p>
            <a:r>
              <a:rPr lang="de-DE" dirty="0"/>
              <a:t>Gantt Chart</a:t>
            </a:r>
          </a:p>
        </p:txBody>
      </p:sp>
      <p:sp>
        <p:nvSpPr>
          <p:cNvPr id="301" name="Text Placeholder 2">
            <a:extLst>
              <a:ext uri="{FF2B5EF4-FFF2-40B4-BE49-F238E27FC236}">
                <a16:creationId xmlns:a16="http://schemas.microsoft.com/office/drawing/2014/main" id="{78936F31-AF65-2040-9682-264A08FC0B7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2290762" y="1098550"/>
            <a:ext cx="1201738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53B79AB-CECA-4D88-94DB-6000D5E18AC5}" type="datetime'''A''''''''''''''''''''pr''.'''''''''''''''''''''''">
              <a:rPr lang="de-DE" altLang="en-US" sz="1400" b="1" smtClean="0">
                <a:solidFill>
                  <a:schemeClr val="bg1"/>
                </a:solidFill>
                <a:latin typeface="+mn-lt"/>
              </a:rPr>
              <a:pPr/>
              <a:t>Apr.</a:t>
            </a:fld>
            <a:endParaRPr lang="de-DE" sz="1400" b="1" dirty="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287" name="Text Placeholder 2">
            <a:extLst>
              <a:ext uri="{FF2B5EF4-FFF2-40B4-BE49-F238E27FC236}">
                <a16:creationId xmlns:a16="http://schemas.microsoft.com/office/drawing/2014/main" id="{5FEB001D-5C9B-1E4E-BC10-EABA3BAF34FD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3492500" y="1098550"/>
            <a:ext cx="2070100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BFEBC8B-3EBF-49CF-A20C-889D03C1653D}" type="datetime'Ma''''''''''''''''''''''''''''''''''''''''i'''''''''''''''''''">
              <a:rPr lang="de-DE" altLang="en-US" sz="1400" b="1" smtClean="0">
                <a:solidFill>
                  <a:schemeClr val="bg1"/>
                </a:solidFill>
                <a:latin typeface="+mn-lt"/>
              </a:rPr>
              <a:pPr/>
              <a:t>Mai</a:t>
            </a:fld>
            <a:endParaRPr lang="de-DE" sz="1400" b="1" dirty="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295" name="Text Placeholder 2">
            <a:extLst>
              <a:ext uri="{FF2B5EF4-FFF2-40B4-BE49-F238E27FC236}">
                <a16:creationId xmlns:a16="http://schemas.microsoft.com/office/drawing/2014/main" id="{F0FECEDA-6FB7-F346-B979-5D0F80C2BDA3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5562600" y="1098550"/>
            <a:ext cx="2001838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F9E2977-0AF4-4046-A624-A62351ACD5FD}" type="datetime'''J''u''''''''''''''''''''ni'''''''''''''''''">
              <a:rPr lang="de-DE" altLang="en-US" sz="1400" b="1" smtClean="0">
                <a:solidFill>
                  <a:schemeClr val="bg1"/>
                </a:solidFill>
                <a:latin typeface="+mn-lt"/>
              </a:rPr>
              <a:pPr/>
              <a:t>Juni</a:t>
            </a:fld>
            <a:endParaRPr lang="de-DE" sz="1400" b="1" dirty="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296" name="Text Placeholder 2">
            <a:extLst>
              <a:ext uri="{FF2B5EF4-FFF2-40B4-BE49-F238E27FC236}">
                <a16:creationId xmlns:a16="http://schemas.microsoft.com/office/drawing/2014/main" id="{27168862-A1C6-294B-8079-C88E0FAF01CB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7564438" y="1098550"/>
            <a:ext cx="1201738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2BAFB43-5751-4768-AF61-1C094F4A1B50}" type="datetime'''''''J''''''''''u''l''''''''''''''''''''''''i'''''''">
              <a:rPr lang="de-DE" altLang="en-US" sz="1400" b="1" smtClean="0">
                <a:solidFill>
                  <a:schemeClr val="bg1"/>
                </a:solidFill>
                <a:latin typeface="+mn-lt"/>
              </a:rPr>
              <a:pPr/>
              <a:t>Juli</a:t>
            </a:fld>
            <a:endParaRPr lang="de-DE" sz="1400" b="1" dirty="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299" name="Text Placeholder 2">
            <a:extLst>
              <a:ext uri="{FF2B5EF4-FFF2-40B4-BE49-F238E27FC236}">
                <a16:creationId xmlns:a16="http://schemas.microsoft.com/office/drawing/2014/main" id="{1BA3A6BB-025D-1C4E-8671-C846B99F6984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2290762" y="1358900"/>
            <a:ext cx="400050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59ADC4A-898A-4B51-82A5-C0073F235D47}" type="datetime'1''''''''5'''''''''''''''''">
              <a:rPr lang="de-DE" altLang="en-US" sz="1400" b="1" smtClean="0">
                <a:latin typeface="+mn-lt"/>
              </a:rPr>
              <a:pPr/>
              <a:t>15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300" name="Text Placeholder 2">
            <a:extLst>
              <a:ext uri="{FF2B5EF4-FFF2-40B4-BE49-F238E27FC236}">
                <a16:creationId xmlns:a16="http://schemas.microsoft.com/office/drawing/2014/main" id="{25AB0498-96A6-E549-9745-E512E9EEE5E8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2690813" y="1358900"/>
            <a:ext cx="46831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1ED4CF5-BA38-4A1C-9277-8C51F7A86401}" type="datetime'''''''''''''''''''''1''6'''''''''''''">
              <a:rPr lang="de-DE" altLang="en-US" sz="1400" b="1" smtClean="0">
                <a:latin typeface="+mn-lt"/>
              </a:rPr>
              <a:pPr/>
              <a:t>16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236" name="Text Placeholder 2">
            <a:extLst>
              <a:ext uri="{FF2B5EF4-FFF2-40B4-BE49-F238E27FC236}">
                <a16:creationId xmlns:a16="http://schemas.microsoft.com/office/drawing/2014/main" id="{F1D142C7-EC13-E641-A58E-A6983F412516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3159125" y="1358900"/>
            <a:ext cx="4667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656A902-2DEB-44E1-8CAA-E4C8A7FD563E}" type="datetime'1''''''''7'''''''''''''''''''''''''''''''''''''">
              <a:rPr lang="de-DE" altLang="en-US" sz="1400" b="1" smtClean="0">
                <a:latin typeface="+mn-lt"/>
              </a:rPr>
              <a:pPr/>
              <a:t>17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285" name="Text Placeholder 2">
            <a:extLst>
              <a:ext uri="{FF2B5EF4-FFF2-40B4-BE49-F238E27FC236}">
                <a16:creationId xmlns:a16="http://schemas.microsoft.com/office/drawing/2014/main" id="{4816123F-7AB3-FE44-BAFB-5C529D3F7DF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625850" y="1358900"/>
            <a:ext cx="4667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62FBC01-C55C-4140-9983-D258D5071B15}" type="datetime'1''''''''''''''''''8'''''''''''''''''''">
              <a:rPr lang="de-DE" altLang="en-US" sz="1400" b="1" smtClean="0">
                <a:latin typeface="+mn-lt"/>
              </a:rPr>
              <a:pPr/>
              <a:t>18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286" name="Text Placeholder 2">
            <a:extLst>
              <a:ext uri="{FF2B5EF4-FFF2-40B4-BE49-F238E27FC236}">
                <a16:creationId xmlns:a16="http://schemas.microsoft.com/office/drawing/2014/main" id="{62340E00-311B-4545-994A-E1F108F07764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4092575" y="1358900"/>
            <a:ext cx="46831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DEB2FB0-1A58-4DF3-A6AB-909F7D6B2BC3}" type="datetime'''''''1''''''''''''''''''''''9'''''''''''''''''">
              <a:rPr lang="de-DE" altLang="en-US" sz="1400" b="1" smtClean="0">
                <a:latin typeface="+mn-lt"/>
              </a:rPr>
              <a:pPr/>
              <a:t>19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288" name="Text Placeholder 2">
            <a:extLst>
              <a:ext uri="{FF2B5EF4-FFF2-40B4-BE49-F238E27FC236}">
                <a16:creationId xmlns:a16="http://schemas.microsoft.com/office/drawing/2014/main" id="{31C50DC4-A436-1D41-955B-346F04526B3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560888" y="1358900"/>
            <a:ext cx="4667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7D08ED3-CDD9-444E-9193-3624D6D151EE}" type="datetime'''''''''''''''2''''''''''''''''''''''''''0'''''''''''''''">
              <a:rPr lang="de-DE" altLang="en-US" sz="1400" b="1" smtClean="0">
                <a:latin typeface="+mn-lt"/>
              </a:rPr>
              <a:pPr/>
              <a:t>20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289" name="Text Placeholder 2">
            <a:extLst>
              <a:ext uri="{FF2B5EF4-FFF2-40B4-BE49-F238E27FC236}">
                <a16:creationId xmlns:a16="http://schemas.microsoft.com/office/drawing/2014/main" id="{228720C6-BC4B-B145-9C62-C72534009E75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5027613" y="1358900"/>
            <a:ext cx="4667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CA6BA8A-705E-4AA1-AF2F-168ED3951BBC}" type="datetime'2''''''''''''''1'''''''''''''''''''''''''''''''''''''''">
              <a:rPr lang="de-DE" altLang="en-US" sz="1400" b="1" smtClean="0">
                <a:latin typeface="+mn-lt"/>
              </a:rPr>
              <a:pPr/>
              <a:t>21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290" name="Text Placeholder 2">
            <a:extLst>
              <a:ext uri="{FF2B5EF4-FFF2-40B4-BE49-F238E27FC236}">
                <a16:creationId xmlns:a16="http://schemas.microsoft.com/office/drawing/2014/main" id="{9B57F2B8-5C77-4044-B1AA-377A55AA811D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5494338" y="1358900"/>
            <a:ext cx="46831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939C8E5-8C12-4B83-A73C-8F65C547A53F}" type="datetime'''''''''''''''''''''''2''2'''''''''''''''''''">
              <a:rPr lang="de-DE" altLang="en-US" sz="1400" b="1" smtClean="0">
                <a:latin typeface="+mn-lt"/>
              </a:rPr>
              <a:pPr/>
              <a:t>22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291" name="Text Placeholder 2">
            <a:extLst>
              <a:ext uri="{FF2B5EF4-FFF2-40B4-BE49-F238E27FC236}">
                <a16:creationId xmlns:a16="http://schemas.microsoft.com/office/drawing/2014/main" id="{998494F1-2FB0-DE4A-95D0-9838483B9D36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5962650" y="1358900"/>
            <a:ext cx="4667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000B4EC-2CE4-4073-9D96-37E4ECB06908}" type="datetime'''''''''''''''''''''''''''''''''''''2''''''''''''''3'">
              <a:rPr lang="de-DE" altLang="en-US" sz="1400" b="1" smtClean="0">
                <a:latin typeface="+mn-lt"/>
              </a:rPr>
              <a:pPr/>
              <a:t>23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292" name="Text Placeholder 2">
            <a:extLst>
              <a:ext uri="{FF2B5EF4-FFF2-40B4-BE49-F238E27FC236}">
                <a16:creationId xmlns:a16="http://schemas.microsoft.com/office/drawing/2014/main" id="{5644D163-251B-E544-BA74-796B7FDEE40B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6429375" y="1358900"/>
            <a:ext cx="46831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E894234-FCC9-495B-A1FD-D089B97AFD6D}" type="datetime'''''''''''''''''''''''''''''''''''''''''''24'''''''">
              <a:rPr lang="de-DE" altLang="en-US" sz="1400" b="1" smtClean="0">
                <a:latin typeface="+mn-lt"/>
              </a:rPr>
              <a:pPr/>
              <a:t>24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293" name="Text Placeholder 2">
            <a:extLst>
              <a:ext uri="{FF2B5EF4-FFF2-40B4-BE49-F238E27FC236}">
                <a16:creationId xmlns:a16="http://schemas.microsoft.com/office/drawing/2014/main" id="{0DF8AD58-8245-F344-AEF0-9F10DED1DFFA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6897688" y="1358900"/>
            <a:ext cx="4667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DFB63AE-3117-49EC-9772-15BF2F5D710B}" type="datetime'2''''''''''5'''">
              <a:rPr lang="de-DE" altLang="en-US" sz="1400" b="1" smtClean="0">
                <a:latin typeface="+mn-lt"/>
              </a:rPr>
              <a:pPr/>
              <a:t>25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294" name="Text Placeholder 2">
            <a:extLst>
              <a:ext uri="{FF2B5EF4-FFF2-40B4-BE49-F238E27FC236}">
                <a16:creationId xmlns:a16="http://schemas.microsoft.com/office/drawing/2014/main" id="{7361EA5E-D965-C04B-9D3A-68FD5AF2B51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7364413" y="1358900"/>
            <a:ext cx="4667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FC88D74-9C7A-450C-BE4F-B82C1E6AEF63}" type="datetime'''''2''''''''''''''''''''''''''''''6'''''">
              <a:rPr lang="de-DE" altLang="en-US" sz="1400" b="1" smtClean="0">
                <a:latin typeface="+mn-lt"/>
              </a:rPr>
              <a:pPr/>
              <a:t>26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297" name="Text Placeholder 2">
            <a:extLst>
              <a:ext uri="{FF2B5EF4-FFF2-40B4-BE49-F238E27FC236}">
                <a16:creationId xmlns:a16="http://schemas.microsoft.com/office/drawing/2014/main" id="{71CEB295-D2C7-4447-AB26-A7AB3755F925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7831138" y="1358900"/>
            <a:ext cx="468313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E0D09C8-F236-4223-8CD5-019508F50A07}" type="datetime'2''''''''''''''7'">
              <a:rPr lang="de-DE" altLang="en-US" sz="1400" b="1" smtClean="0">
                <a:latin typeface="+mn-lt"/>
              </a:rPr>
              <a:pPr/>
              <a:t>27</a:t>
            </a:fld>
            <a:endParaRPr lang="de-DE" sz="1400" b="1" dirty="0">
              <a:latin typeface="+mn-lt"/>
              <a:sym typeface="+mn-lt"/>
            </a:endParaRPr>
          </a:p>
        </p:txBody>
      </p:sp>
      <p:sp>
        <p:nvSpPr>
          <p:cNvPr id="313" name="Text Placeholder 2">
            <a:extLst>
              <a:ext uri="{FF2B5EF4-FFF2-40B4-BE49-F238E27FC236}">
                <a16:creationId xmlns:a16="http://schemas.microsoft.com/office/drawing/2014/main" id="{66A96F85-C850-224F-80CE-4A73EEAC7C34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8299450" y="1358900"/>
            <a:ext cx="466725" cy="260350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0CFDDF-4CBC-4DD8-931A-935D377F7B9B}" type="datetime'''''''''''''''''''''''''''2''''''''8'''''''''''''''''">
              <a:rPr lang="de-DE" altLang="en-US" sz="1400" b="1" smtClean="0">
                <a:latin typeface="+mn-lt"/>
              </a:rPr>
              <a:pPr/>
              <a:t>28</a:t>
            </a:fld>
            <a:endParaRPr lang="de-DE" sz="1400" b="1" dirty="0">
              <a:latin typeface="+mn-lt"/>
              <a:sym typeface="+mn-lt"/>
            </a:endParaRPr>
          </a:p>
        </p:txBody>
      </p:sp>
      <p:cxnSp>
        <p:nvCxnSpPr>
          <p:cNvPr id="237" name="Gerader Verbinder 42">
            <a:extLst>
              <a:ext uri="{FF2B5EF4-FFF2-40B4-BE49-F238E27FC236}">
                <a16:creationId xmlns:a16="http://schemas.microsoft.com/office/drawing/2014/main" id="{3ACA030D-F53C-EE40-9738-D8258943F654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>
            <a:off x="8766175" y="1619250"/>
            <a:ext cx="0" cy="330676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622BA-5570-FD4B-9C1B-F7553F58BBEE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3492500" y="1619250"/>
            <a:ext cx="0" cy="330676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r Verbinder 44">
            <a:extLst>
              <a:ext uri="{FF2B5EF4-FFF2-40B4-BE49-F238E27FC236}">
                <a16:creationId xmlns:a16="http://schemas.microsoft.com/office/drawing/2014/main" id="{6C1D8B7C-229A-B843-88D1-37B07C8D815C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>
            <a:off x="384175" y="1619250"/>
            <a:ext cx="0" cy="330676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1" name="Gerader Verbinder 41">
            <a:extLst>
              <a:ext uri="{FF2B5EF4-FFF2-40B4-BE49-F238E27FC236}">
                <a16:creationId xmlns:a16="http://schemas.microsoft.com/office/drawing/2014/main" id="{131A3927-F372-BC4D-91F2-9C7986C79364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2290763" y="1619250"/>
            <a:ext cx="0" cy="330676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4E6D78-B225-C041-AAFE-23A6825BBCB3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>
            <a:off x="5562600" y="1619250"/>
            <a:ext cx="0" cy="330676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54AE98-10D9-934D-863C-CC04A9AF4A0C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7564438" y="1619250"/>
            <a:ext cx="0" cy="330676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r Verbinder 57">
            <a:extLst>
              <a:ext uri="{FF2B5EF4-FFF2-40B4-BE49-F238E27FC236}">
                <a16:creationId xmlns:a16="http://schemas.microsoft.com/office/drawing/2014/main" id="{4E9B62FC-00F2-5848-8C76-C211B55FA0CC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>
            <a:off x="384175" y="2620963"/>
            <a:ext cx="8382000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7" name="Gerader Verbinder 9">
            <a:extLst>
              <a:ext uri="{FF2B5EF4-FFF2-40B4-BE49-F238E27FC236}">
                <a16:creationId xmlns:a16="http://schemas.microsoft.com/office/drawing/2014/main" id="{F8CA70EF-6670-6E43-9CF3-4DAE1A0BF931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384175" y="4432300"/>
            <a:ext cx="8382000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F29CA30-3BBB-DB43-AC4D-9F3BD0A7D424}"/>
              </a:ext>
            </a:extLst>
          </p:cNvPr>
          <p:cNvCxnSpPr/>
          <p:nvPr>
            <p:custDataLst>
              <p:tags r:id="rId29"/>
            </p:custDataLst>
          </p:nvPr>
        </p:nvCxnSpPr>
        <p:spPr bwMode="gray">
          <a:xfrm>
            <a:off x="4225925" y="1619250"/>
            <a:ext cx="0" cy="3306763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18E347E-80FA-514B-88DA-0EBD5B4172A2}"/>
              </a:ext>
            </a:extLst>
          </p:cNvPr>
          <p:cNvCxnSpPr/>
          <p:nvPr>
            <p:custDataLst>
              <p:tags r:id="rId30"/>
            </p:custDataLst>
          </p:nvPr>
        </p:nvCxnSpPr>
        <p:spPr bwMode="gray">
          <a:xfrm>
            <a:off x="2824163" y="1619250"/>
            <a:ext cx="0" cy="3306763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r Verbinder 59">
            <a:extLst>
              <a:ext uri="{FF2B5EF4-FFF2-40B4-BE49-F238E27FC236}">
                <a16:creationId xmlns:a16="http://schemas.microsoft.com/office/drawing/2014/main" id="{FB2E2388-FABB-2846-AB6B-1533B15C4668}"/>
              </a:ext>
            </a:extLst>
          </p:cNvPr>
          <p:cNvCxnSpPr/>
          <p:nvPr>
            <p:custDataLst>
              <p:tags r:id="rId31"/>
            </p:custDataLst>
          </p:nvPr>
        </p:nvCxnSpPr>
        <p:spPr bwMode="auto">
          <a:xfrm>
            <a:off x="384175" y="4926013"/>
            <a:ext cx="83820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0" name="Gerader Verbinder 61">
            <a:extLst>
              <a:ext uri="{FF2B5EF4-FFF2-40B4-BE49-F238E27FC236}">
                <a16:creationId xmlns:a16="http://schemas.microsoft.com/office/drawing/2014/main" id="{32EBADE6-F71E-8B4D-8E35-43E51ECBFDB8}"/>
              </a:ext>
            </a:extLst>
          </p:cNvPr>
          <p:cNvCxnSpPr/>
          <p:nvPr>
            <p:custDataLst>
              <p:tags r:id="rId32"/>
            </p:custDataLst>
          </p:nvPr>
        </p:nvCxnSpPr>
        <p:spPr bwMode="auto">
          <a:xfrm>
            <a:off x="384175" y="1619250"/>
            <a:ext cx="838200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3" name="Chevron 332">
            <a:extLst>
              <a:ext uri="{FF2B5EF4-FFF2-40B4-BE49-F238E27FC236}">
                <a16:creationId xmlns:a16="http://schemas.microsoft.com/office/drawing/2014/main" id="{DB586527-F90F-2D40-A9C0-5AE0F275F387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7108825" y="3576638"/>
            <a:ext cx="989013" cy="285750"/>
          </a:xfrm>
          <a:prstGeom prst="chevron">
            <a:avLst>
              <a:gd name="adj" fmla="val 18333"/>
            </a:avLst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0488" r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de-DE">
              <a:solidFill>
                <a:schemeClr val="tx1"/>
              </a:solidFill>
              <a:ea typeface="+mj-ea"/>
              <a:cs typeface="+mj-cs"/>
              <a:sym typeface="+mn-lt"/>
            </a:endParaRPr>
          </a:p>
        </p:txBody>
      </p:sp>
      <p:sp>
        <p:nvSpPr>
          <p:cNvPr id="52" name="Chevron 51">
            <a:extLst>
              <a:ext uri="{FF2B5EF4-FFF2-40B4-BE49-F238E27FC236}">
                <a16:creationId xmlns:a16="http://schemas.microsoft.com/office/drawing/2014/main" id="{20103762-DE04-0943-8EA2-CD03B3EB8DCE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4170364" y="2179638"/>
            <a:ext cx="657225" cy="295275"/>
          </a:xfrm>
          <a:prstGeom prst="chevron">
            <a:avLst>
              <a:gd name="adj" fmla="val 1828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0488" r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de-DE">
              <a:solidFill>
                <a:schemeClr val="tx1"/>
              </a:solidFill>
              <a:ea typeface="+mj-ea"/>
              <a:cs typeface="+mj-cs"/>
              <a:sym typeface="+mn-lt"/>
            </a:endParaRPr>
          </a:p>
        </p:txBody>
      </p:sp>
      <p:sp>
        <p:nvSpPr>
          <p:cNvPr id="332" name="Pentagon 331">
            <a:extLst>
              <a:ext uri="{FF2B5EF4-FFF2-40B4-BE49-F238E27FC236}">
                <a16:creationId xmlns:a16="http://schemas.microsoft.com/office/drawing/2014/main" id="{FE1344A4-EF47-BB48-B37D-200B1DADD624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>
            <a:off x="5160963" y="3571875"/>
            <a:ext cx="2003425" cy="295275"/>
          </a:xfrm>
          <a:prstGeom prst="homePlate">
            <a:avLst>
              <a:gd name="adj" fmla="val 1828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0488" r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de-DE">
              <a:solidFill>
                <a:schemeClr val="tx1"/>
              </a:solidFill>
              <a:ea typeface="+mj-ea"/>
              <a:cs typeface="+mj-cs"/>
              <a:sym typeface="+mn-lt"/>
            </a:endParaRPr>
          </a:p>
        </p:txBody>
      </p:sp>
      <p:sp>
        <p:nvSpPr>
          <p:cNvPr id="330" name="Pentagon 329">
            <a:extLst>
              <a:ext uri="{FF2B5EF4-FFF2-40B4-BE49-F238E27FC236}">
                <a16:creationId xmlns:a16="http://schemas.microsoft.com/office/drawing/2014/main" id="{35336E50-027B-3342-8090-2D784F5EB2F8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6629399" y="3990975"/>
            <a:ext cx="1468438" cy="295275"/>
          </a:xfrm>
          <a:prstGeom prst="homePlate">
            <a:avLst>
              <a:gd name="adj" fmla="val 1828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0488" r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de-DE">
              <a:solidFill>
                <a:schemeClr val="tx1"/>
              </a:solidFill>
              <a:ea typeface="+mj-ea"/>
              <a:cs typeface="+mj-cs"/>
              <a:sym typeface="+mn-lt"/>
            </a:endParaRPr>
          </a:p>
        </p:txBody>
      </p:sp>
      <p:sp>
        <p:nvSpPr>
          <p:cNvPr id="316" name="Pentagon 315">
            <a:extLst>
              <a:ext uri="{FF2B5EF4-FFF2-40B4-BE49-F238E27FC236}">
                <a16:creationId xmlns:a16="http://schemas.microsoft.com/office/drawing/2014/main" id="{5095C55E-D814-FC42-A2BA-5126325EC55D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2890838" y="2179638"/>
            <a:ext cx="1335088" cy="295275"/>
          </a:xfrm>
          <a:prstGeom prst="homePlate">
            <a:avLst>
              <a:gd name="adj" fmla="val 1828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0488" r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de-DE">
              <a:solidFill>
                <a:schemeClr val="tx1"/>
              </a:solidFill>
              <a:ea typeface="+mj-ea"/>
              <a:cs typeface="+mj-cs"/>
              <a:sym typeface="+mn-lt"/>
            </a:endParaRPr>
          </a:p>
        </p:txBody>
      </p:sp>
      <p:sp>
        <p:nvSpPr>
          <p:cNvPr id="328" name="Pentagon 327">
            <a:extLst>
              <a:ext uri="{FF2B5EF4-FFF2-40B4-BE49-F238E27FC236}">
                <a16:creationId xmlns:a16="http://schemas.microsoft.com/office/drawing/2014/main" id="{A201813B-6FE5-844C-A734-A4127740E6AB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4225924" y="3151188"/>
            <a:ext cx="935038" cy="295275"/>
          </a:xfrm>
          <a:prstGeom prst="homePlate">
            <a:avLst>
              <a:gd name="adj" fmla="val 18280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0488" r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de-DE">
              <a:solidFill>
                <a:schemeClr val="tx1"/>
              </a:solidFill>
              <a:ea typeface="+mj-ea"/>
              <a:cs typeface="+mj-cs"/>
              <a:sym typeface="+mn-lt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4D8904A2-28CA-C542-BA22-A9FEA98F1B01}"/>
              </a:ext>
            </a:extLst>
          </p:cNvPr>
          <p:cNvSpPr/>
          <p:nvPr>
            <p:custDataLst>
              <p:tags r:id="rId39"/>
            </p:custDataLst>
          </p:nvPr>
        </p:nvSpPr>
        <p:spPr bwMode="gray">
          <a:xfrm>
            <a:off x="4294188" y="4616450"/>
            <a:ext cx="3736975" cy="79375"/>
          </a:xfrm>
          <a:prstGeom prst="rect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A877EDE-1E69-3C4D-B07E-01D88C363262}"/>
              </a:ext>
            </a:extLst>
          </p:cNvPr>
          <p:cNvSpPr/>
          <p:nvPr>
            <p:custDataLst>
              <p:tags r:id="rId40"/>
            </p:custDataLst>
          </p:nvPr>
        </p:nvSpPr>
        <p:spPr bwMode="gray">
          <a:xfrm>
            <a:off x="2767013" y="1816100"/>
            <a:ext cx="114300" cy="1143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D347BE5-B1FB-5D40-A719-525B9ECF886E}"/>
              </a:ext>
            </a:extLst>
          </p:cNvPr>
          <p:cNvSpPr/>
          <p:nvPr>
            <p:custDataLst>
              <p:tags r:id="rId41"/>
            </p:custDataLst>
          </p:nvPr>
        </p:nvSpPr>
        <p:spPr bwMode="gray">
          <a:xfrm>
            <a:off x="4168775" y="2787650"/>
            <a:ext cx="114300" cy="1143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9" name="Text Placeholder 2">
            <a:extLst>
              <a:ext uri="{FF2B5EF4-FFF2-40B4-BE49-F238E27FC236}">
                <a16:creationId xmlns:a16="http://schemas.microsoft.com/office/drawing/2014/main" id="{9B7A1DFC-7DFB-6344-A95A-383A9E08427E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455613" y="2746375"/>
            <a:ext cx="13303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400" dirty="0">
                <a:solidFill>
                  <a:schemeClr val="bg1"/>
                </a:solidFill>
                <a:latin typeface=""/>
                <a:sym typeface="+mn-lt"/>
              </a:rPr>
              <a:t>Project </a:t>
            </a:r>
            <a:r>
              <a:rPr lang="de-DE" altLang="en-US" sz="1400" dirty="0" err="1">
                <a:solidFill>
                  <a:schemeClr val="bg1"/>
                </a:solidFill>
                <a:latin typeface=""/>
                <a:sym typeface="+mn-lt"/>
              </a:rPr>
              <a:t>proposal</a:t>
            </a:r>
            <a:r>
              <a:rPr lang="de-DE" altLang="en-US" sz="1400" dirty="0">
                <a:solidFill>
                  <a:schemeClr val="bg1"/>
                </a:solidFill>
                <a:latin typeface=""/>
                <a:sym typeface="+mn-lt"/>
              </a:rPr>
              <a:t> </a:t>
            </a:r>
            <a:endParaRPr lang="de-DE" sz="1400" dirty="0">
              <a:solidFill>
                <a:schemeClr val="bg1"/>
              </a:solidFill>
              <a:latin typeface=""/>
              <a:sym typeface="+mn-lt"/>
            </a:endParaRPr>
          </a:p>
        </p:txBody>
      </p:sp>
      <p:sp>
        <p:nvSpPr>
          <p:cNvPr id="274" name="Text Placeholder 2">
            <a:extLst>
              <a:ext uri="{FF2B5EF4-FFF2-40B4-BE49-F238E27FC236}">
                <a16:creationId xmlns:a16="http://schemas.microsoft.com/office/drawing/2014/main" id="{0701CCE6-EEBB-594A-856A-FA8C2D6D1EF8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455613" y="1774825"/>
            <a:ext cx="9953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400" dirty="0">
                <a:solidFill>
                  <a:schemeClr val="bg1"/>
                </a:solidFill>
                <a:latin typeface="+mn-lt"/>
                <a:sym typeface="+mn-lt"/>
              </a:rPr>
              <a:t>Project </a:t>
            </a:r>
            <a:r>
              <a:rPr lang="de-DE" altLang="en-US" sz="1400" dirty="0" err="1">
                <a:solidFill>
                  <a:schemeClr val="bg1"/>
                </a:solidFill>
                <a:latin typeface="+mn-lt"/>
                <a:sym typeface="+mn-lt"/>
              </a:rPr>
              <a:t>start</a:t>
            </a:r>
            <a:r>
              <a:rPr lang="de-DE" altLang="en-US" sz="1400" dirty="0">
                <a:solidFill>
                  <a:schemeClr val="bg1"/>
                </a:solidFill>
                <a:latin typeface="+mn-lt"/>
                <a:sym typeface="+mn-lt"/>
              </a:rPr>
              <a:t> </a:t>
            </a:r>
            <a:endParaRPr lang="de-DE" sz="1400" dirty="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281" name="Text Placeholder 2">
            <a:extLst>
              <a:ext uri="{FF2B5EF4-FFF2-40B4-BE49-F238E27FC236}">
                <a16:creationId xmlns:a16="http://schemas.microsoft.com/office/drawing/2014/main" id="{1585BA27-C680-D645-A0E1-F0E856FC0C94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auto">
          <a:xfrm>
            <a:off x="455612" y="1382713"/>
            <a:ext cx="8651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1400" b="1" dirty="0">
                <a:solidFill>
                  <a:schemeClr val="bg1"/>
                </a:solidFill>
                <a:latin typeface="Maven Pro"/>
                <a:sym typeface="Maven Pro"/>
              </a:rPr>
              <a:t>Milestone</a:t>
            </a:r>
            <a:r>
              <a:rPr lang="de-DE" altLang="en-US" sz="1400" b="1" dirty="0">
                <a:solidFill>
                  <a:schemeClr val="bg1"/>
                </a:solidFill>
              </a:rPr>
              <a:t> </a:t>
            </a:r>
            <a:endParaRPr lang="de-DE" sz="1400" b="1" dirty="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266" name="Text Placeholder 2">
            <a:extLst>
              <a:ext uri="{FF2B5EF4-FFF2-40B4-BE49-F238E27FC236}">
                <a16:creationId xmlns:a16="http://schemas.microsoft.com/office/drawing/2014/main" id="{28F2FA3D-21AB-4A4F-875A-BA553BDB69F1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455613" y="3613150"/>
            <a:ext cx="3762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400" b="1" dirty="0">
                <a:solidFill>
                  <a:schemeClr val="bg1"/>
                </a:solidFill>
                <a:latin typeface="+mn-lt"/>
                <a:sym typeface="+mn-lt"/>
              </a:rPr>
              <a:t>PCA</a:t>
            </a:r>
            <a:endParaRPr lang="de-DE" sz="1400" b="1" dirty="0">
              <a:solidFill>
                <a:schemeClr val="bg1"/>
              </a:solidFill>
              <a:latin typeface="+mn-lt"/>
              <a:sym typeface="+mn-lt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E1099FA-B943-7E4A-B805-B3B1B0BA8C94}"/>
              </a:ext>
            </a:extLst>
          </p:cNvPr>
          <p:cNvSpPr/>
          <p:nvPr>
            <p:custDataLst>
              <p:tags r:id="rId46"/>
            </p:custDataLst>
          </p:nvPr>
        </p:nvSpPr>
        <p:spPr bwMode="auto">
          <a:xfrm>
            <a:off x="3783013" y="2924175"/>
            <a:ext cx="885825" cy="212725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A6854FF4-6C1F-4880-A97E-EFA78BF44FB5}" type="datetime'1''''''2''.''''''''0''''''5''.''''''''''''''2''''0''21'">
              <a:rPr lang="de-DE" altLang="en-US" smtClean="0">
                <a:solidFill>
                  <a:schemeClr val="accent2"/>
                </a:solidFill>
                <a:ea typeface="+mj-ea"/>
                <a:cs typeface="+mj-cs"/>
              </a:rPr>
              <a:pPr/>
              <a:t>12.05.2021</a:t>
            </a:fld>
            <a:endParaRPr lang="de-DE" dirty="0">
              <a:solidFill>
                <a:schemeClr val="accent2"/>
              </a:solidFill>
              <a:ea typeface="+mj-ea"/>
              <a:cs typeface="+mj-cs"/>
              <a:sym typeface="+mn-lt"/>
            </a:endParaRPr>
          </a:p>
        </p:txBody>
      </p:sp>
      <p:sp>
        <p:nvSpPr>
          <p:cNvPr id="321" name="Text Placeholder 2">
            <a:extLst>
              <a:ext uri="{FF2B5EF4-FFF2-40B4-BE49-F238E27FC236}">
                <a16:creationId xmlns:a16="http://schemas.microsoft.com/office/drawing/2014/main" id="{AD44E365-4248-4840-A61E-66863FEC269D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455613" y="4032250"/>
            <a:ext cx="17430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sz="1400" b="1" dirty="0">
                <a:solidFill>
                  <a:schemeClr val="bg1"/>
                </a:solidFill>
              </a:rPr>
              <a:t>Regression Analysis</a:t>
            </a:r>
            <a:endParaRPr lang="de-DE" sz="1400" b="1" dirty="0">
              <a:solidFill>
                <a:schemeClr val="bg1"/>
              </a:solidFill>
              <a:latin typeface="+mn-lt"/>
              <a:sym typeface="+mn-lt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E134710-E3AD-104C-95AB-A380A1019B92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2381250" y="1952625"/>
            <a:ext cx="885825" cy="212725"/>
          </a:xfrm>
          <a:prstGeom prst="rect">
            <a:avLst/>
          </a:pr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C64E95DC-FB2D-47C5-97F6-BF064C5B14D2}" type="datetime'2''''1''.0''''''''''4.''''''2''''''''021'''''''''''">
              <a:rPr lang="de-DE" altLang="en-US" smtClean="0">
                <a:solidFill>
                  <a:schemeClr val="accent5"/>
                </a:solidFill>
                <a:ea typeface="+mj-ea"/>
                <a:cs typeface="+mj-cs"/>
                <a:sym typeface="+mn-lt"/>
              </a:rPr>
              <a:pPr>
                <a:spcBef>
                  <a:spcPct val="0"/>
                </a:spcBef>
                <a:spcAft>
                  <a:spcPct val="0"/>
                </a:spcAft>
              </a:pPr>
              <a:t>21.04.2021</a:t>
            </a:fld>
            <a:endParaRPr lang="de-DE" dirty="0">
              <a:solidFill>
                <a:schemeClr val="accent5"/>
              </a:solidFill>
              <a:ea typeface="+mj-ea"/>
              <a:cs typeface="+mj-cs"/>
              <a:sym typeface="+mn-lt"/>
            </a:endParaRPr>
          </a:p>
        </p:txBody>
      </p:sp>
      <p:sp>
        <p:nvSpPr>
          <p:cNvPr id="267" name="Text Placeholder 2">
            <a:extLst>
              <a:ext uri="{FF2B5EF4-FFF2-40B4-BE49-F238E27FC236}">
                <a16:creationId xmlns:a16="http://schemas.microsoft.com/office/drawing/2014/main" id="{CE321429-8B42-A04F-95EA-8CFC40F0BD3E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455613" y="3192463"/>
            <a:ext cx="17462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sz="1400" b="1" dirty="0" err="1">
                <a:solidFill>
                  <a:schemeClr val="bg1"/>
                </a:solidFill>
              </a:rPr>
              <a:t>Correlation</a:t>
            </a:r>
            <a:r>
              <a:rPr lang="de-DE" sz="1400" b="1" dirty="0">
                <a:solidFill>
                  <a:schemeClr val="bg1"/>
                </a:solidFill>
              </a:rPr>
              <a:t> Analysis</a:t>
            </a:r>
            <a:endParaRPr lang="de-DE" sz="1400" b="1" dirty="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270" name="Text Placeholder 2">
            <a:extLst>
              <a:ext uri="{FF2B5EF4-FFF2-40B4-BE49-F238E27FC236}">
                <a16:creationId xmlns:a16="http://schemas.microsoft.com/office/drawing/2014/main" id="{3E5C0379-A0F5-6147-8389-BFDA7954613E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455613" y="2220913"/>
            <a:ext cx="17637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de-DE" altLang="en-US" sz="1400" b="1" dirty="0" err="1">
                <a:solidFill>
                  <a:schemeClr val="bg1"/>
                </a:solidFill>
                <a:latin typeface="+mn-lt"/>
                <a:sym typeface="+mn-lt"/>
              </a:rPr>
              <a:t>Exploratory</a:t>
            </a:r>
            <a:r>
              <a:rPr lang="de-DE" altLang="en-US" sz="1400" b="1" dirty="0">
                <a:solidFill>
                  <a:schemeClr val="bg1"/>
                </a:solidFill>
                <a:latin typeface="+mn-lt"/>
                <a:sym typeface="+mn-lt"/>
              </a:rPr>
              <a:t> Analysis</a:t>
            </a:r>
            <a:endParaRPr lang="de-DE" sz="1400" b="1" dirty="0">
              <a:solidFill>
                <a:schemeClr val="bg1"/>
              </a:solidFill>
              <a:latin typeface="+mn-lt"/>
              <a:sym typeface="+mn-lt"/>
            </a:endParaRPr>
          </a:p>
        </p:txBody>
      </p:sp>
      <p:sp>
        <p:nvSpPr>
          <p:cNvPr id="280" name="Text Placeholder 2">
            <a:extLst>
              <a:ext uri="{FF2B5EF4-FFF2-40B4-BE49-F238E27FC236}">
                <a16:creationId xmlns:a16="http://schemas.microsoft.com/office/drawing/2014/main" id="{46EC89FD-469A-794E-B1AB-496A7C99D165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455613" y="4557713"/>
            <a:ext cx="15684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85750" marR="0" indent="-285750" algn="l" defTabSz="412750" rtl="0" latinLnBrk="0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latinLnBrk="0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dirty="0">
                <a:solidFill>
                  <a:schemeClr val="bg1"/>
                </a:solidFill>
              </a:rPr>
              <a:t>Final presentation</a:t>
            </a:r>
            <a:endParaRPr lang="en-US" sz="1400" b="1" dirty="0">
              <a:solidFill>
                <a:schemeClr val="bg1"/>
              </a:solidFill>
              <a:latin typeface="+mn-lt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6073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7FBD6CD-D246-8342-9F23-1D3014AB3AF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120861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57F0EAC6-9D4D-884D-A83A-AE5393C5B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947" y="1063525"/>
            <a:ext cx="3469127" cy="3786900"/>
          </a:xfrm>
        </p:spPr>
        <p:txBody>
          <a:bodyPr/>
          <a:lstStyle/>
          <a:p>
            <a:pPr marL="165100" indent="0">
              <a:buNone/>
            </a:pPr>
            <a:r>
              <a:rPr lang="de-DE" sz="1800" dirty="0"/>
              <a:t>Communication </a:t>
            </a:r>
            <a:r>
              <a:rPr lang="de-DE" sz="1800" dirty="0" err="1"/>
              <a:t>tool</a:t>
            </a:r>
            <a:r>
              <a:rPr lang="de-DE" sz="1800" dirty="0"/>
              <a:t>: </a:t>
            </a:r>
          </a:p>
          <a:p>
            <a:pPr marL="165100" indent="0">
              <a:buNone/>
            </a:pPr>
            <a:r>
              <a:rPr lang="de-DE" sz="1800" dirty="0"/>
              <a:t>WhatsApp </a:t>
            </a:r>
          </a:p>
          <a:p>
            <a:pPr marL="165100" indent="0">
              <a:buNone/>
            </a:pPr>
            <a:endParaRPr lang="de-DE" sz="2000" dirty="0"/>
          </a:p>
          <a:p>
            <a:pPr marL="165100" indent="0">
              <a:buNone/>
            </a:pPr>
            <a:r>
              <a:rPr lang="de-DE" sz="1800" dirty="0"/>
              <a:t>Jour Fix: </a:t>
            </a:r>
            <a:r>
              <a:rPr lang="de-DE" sz="1800" dirty="0" err="1"/>
              <a:t>Monday</a:t>
            </a:r>
            <a:r>
              <a:rPr lang="de-DE" sz="1800" dirty="0"/>
              <a:t>, 5pm</a:t>
            </a:r>
          </a:p>
          <a:p>
            <a:pPr marL="165100" indent="0">
              <a:buNone/>
            </a:pPr>
            <a:endParaRPr lang="de-DE" sz="2400" dirty="0"/>
          </a:p>
          <a:p>
            <a:pPr marL="165100" indent="0">
              <a:buNone/>
            </a:pPr>
            <a:r>
              <a:rPr lang="de-DE" sz="1800" dirty="0" err="1"/>
              <a:t>Debrief</a:t>
            </a:r>
            <a:r>
              <a:rPr lang="de-DE" sz="1800" dirty="0"/>
              <a:t> </a:t>
            </a:r>
            <a:r>
              <a:rPr lang="de-DE" sz="1800" dirty="0" err="1"/>
              <a:t>meeting</a:t>
            </a:r>
            <a:r>
              <a:rPr lang="de-DE" sz="1800" dirty="0"/>
              <a:t> after </a:t>
            </a:r>
            <a:r>
              <a:rPr lang="de-DE" sz="1800" dirty="0" err="1"/>
              <a:t>tutorial</a:t>
            </a:r>
            <a:endParaRPr lang="de-DE" sz="1800" dirty="0"/>
          </a:p>
          <a:p>
            <a:pPr marL="165100" indent="0">
              <a:buNone/>
            </a:pPr>
            <a:endParaRPr lang="de-DE" sz="2400" dirty="0"/>
          </a:p>
          <a:p>
            <a:pPr marL="165100" indent="0">
              <a:buNone/>
            </a:pPr>
            <a:r>
              <a:rPr lang="de-DE" sz="1800" dirty="0"/>
              <a:t>Calls via </a:t>
            </a:r>
            <a:r>
              <a:rPr lang="de-DE" sz="1800" dirty="0" err="1"/>
              <a:t>Discord</a:t>
            </a:r>
            <a:r>
              <a:rPr lang="de-DE" sz="1800" dirty="0"/>
              <a:t>  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5BCEF0-B61A-4E3F-AEE5-FDC913F878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/>
              <a:t>Teamwork aspect </a:t>
            </a:r>
            <a:endParaRPr lang="de-DE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582BF5BC-A36E-FE4E-A8D8-4B86BF19E41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22449" y="1063525"/>
            <a:ext cx="3376376" cy="3786900"/>
          </a:xfrm>
        </p:spPr>
        <p:txBody>
          <a:bodyPr/>
          <a:lstStyle/>
          <a:p>
            <a:pPr marL="165100" indent="0">
              <a:buNone/>
            </a:pPr>
            <a:r>
              <a:rPr lang="de-DE" sz="1800" dirty="0"/>
              <a:t>Project </a:t>
            </a:r>
            <a:r>
              <a:rPr lang="de-DE" sz="1800" dirty="0" err="1"/>
              <a:t>manangement</a:t>
            </a:r>
            <a:r>
              <a:rPr lang="de-DE" sz="1800" dirty="0"/>
              <a:t> </a:t>
            </a:r>
            <a:r>
              <a:rPr lang="de-DE" sz="1800" dirty="0" err="1"/>
              <a:t>tool</a:t>
            </a:r>
            <a:r>
              <a:rPr lang="de-DE" sz="1800" dirty="0"/>
              <a:t>:</a:t>
            </a:r>
          </a:p>
          <a:p>
            <a:pPr marL="165100" indent="0">
              <a:buNone/>
            </a:pPr>
            <a:r>
              <a:rPr lang="de-DE" sz="1800" dirty="0"/>
              <a:t>Notion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7C75592-0C30-D946-B2AC-A4C67AC1F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807" y="1861902"/>
            <a:ext cx="4741556" cy="276794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47E6B63-4269-5C44-A60B-F9F5E422FC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678" y="1063525"/>
            <a:ext cx="577800" cy="5778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13E1392-BFC6-B84B-8C65-E6DDA888F2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0506" y="1847653"/>
            <a:ext cx="459997" cy="4599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9032D22-C0A6-FF4D-BE8B-78EC396E33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0506" y="2560556"/>
            <a:ext cx="416547" cy="41654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170B6E4D-05A8-3345-9328-B5C417E9DD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92269" y="1138941"/>
            <a:ext cx="577800" cy="5778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C76DDD6-8912-924B-B57D-2DD50390E3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3288" y="3153193"/>
            <a:ext cx="577800" cy="5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1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7FBD6CD-D246-8342-9F23-1D3014AB3AF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97654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7FBD6CD-D246-8342-9F23-1D3014AB3A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7A5BCEF0-B61A-4E3F-AEE5-FDC913F878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/>
              <a:t>Project management tool</a:t>
            </a:r>
            <a:endParaRPr lang="de-DE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A3B8AC-B194-2E4A-93B6-B8DFECCB3723}"/>
              </a:ext>
            </a:extLst>
          </p:cNvPr>
          <p:cNvGrpSpPr>
            <a:grpSpLocks noChangeAspect="1"/>
          </p:cNvGrpSpPr>
          <p:nvPr/>
        </p:nvGrpSpPr>
        <p:grpSpPr>
          <a:xfrm>
            <a:off x="877072" y="1089104"/>
            <a:ext cx="867980" cy="1083165"/>
            <a:chOff x="963898" y="989475"/>
            <a:chExt cx="3044713" cy="3799541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C6DB6C7-91F3-CD49-8DF1-BBD1BFFF8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0104" y="1862965"/>
              <a:ext cx="2052899" cy="2052899"/>
            </a:xfrm>
            <a:custGeom>
              <a:avLst/>
              <a:gdLst>
                <a:gd name="T0" fmla="*/ 5571 w 11134"/>
                <a:gd name="T1" fmla="*/ 11132 h 11134"/>
                <a:gd name="T2" fmla="*/ 5571 w 11134"/>
                <a:gd name="T3" fmla="*/ 11132 h 11134"/>
                <a:gd name="T4" fmla="*/ 11131 w 11134"/>
                <a:gd name="T5" fmla="*/ 5563 h 11134"/>
                <a:gd name="T6" fmla="*/ 11131 w 11134"/>
                <a:gd name="T7" fmla="*/ 5563 h 11134"/>
                <a:gd name="T8" fmla="*/ 5563 w 11134"/>
                <a:gd name="T9" fmla="*/ 3 h 11134"/>
                <a:gd name="T10" fmla="*/ 5563 w 11134"/>
                <a:gd name="T11" fmla="*/ 3 h 11134"/>
                <a:gd name="T12" fmla="*/ 2 w 11134"/>
                <a:gd name="T13" fmla="*/ 5571 h 11134"/>
                <a:gd name="T14" fmla="*/ 2 w 11134"/>
                <a:gd name="T15" fmla="*/ 5571 h 11134"/>
                <a:gd name="T16" fmla="*/ 5571 w 11134"/>
                <a:gd name="T17" fmla="*/ 11132 h 1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34" h="11134">
                  <a:moveTo>
                    <a:pt x="5571" y="11132"/>
                  </a:moveTo>
                  <a:lnTo>
                    <a:pt x="5571" y="11132"/>
                  </a:lnTo>
                  <a:cubicBezTo>
                    <a:pt x="8644" y="11128"/>
                    <a:pt x="11133" y="8636"/>
                    <a:pt x="11131" y="5563"/>
                  </a:cubicBezTo>
                  <a:lnTo>
                    <a:pt x="11131" y="5563"/>
                  </a:lnTo>
                  <a:cubicBezTo>
                    <a:pt x="11129" y="2489"/>
                    <a:pt x="8635" y="0"/>
                    <a:pt x="5563" y="3"/>
                  </a:cubicBezTo>
                  <a:lnTo>
                    <a:pt x="5563" y="3"/>
                  </a:lnTo>
                  <a:cubicBezTo>
                    <a:pt x="2491" y="5"/>
                    <a:pt x="0" y="2498"/>
                    <a:pt x="2" y="5571"/>
                  </a:cubicBezTo>
                  <a:lnTo>
                    <a:pt x="2" y="5571"/>
                  </a:lnTo>
                  <a:cubicBezTo>
                    <a:pt x="4" y="8644"/>
                    <a:pt x="2498" y="11133"/>
                    <a:pt x="5571" y="1113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C188EFE-E3A2-BD4F-857C-54043E16C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333" y="1716437"/>
              <a:ext cx="1173278" cy="2345665"/>
            </a:xfrm>
            <a:custGeom>
              <a:avLst/>
              <a:gdLst>
                <a:gd name="connsiteX0" fmla="*/ 2882 w 4156546"/>
                <a:gd name="connsiteY0" fmla="*/ 3371527 h 8309941"/>
                <a:gd name="connsiteX1" fmla="*/ 785018 w 4156546"/>
                <a:gd name="connsiteY1" fmla="*/ 4150918 h 8309941"/>
                <a:gd name="connsiteX2" fmla="*/ 3535 w 4156546"/>
                <a:gd name="connsiteY2" fmla="*/ 4934226 h 8309941"/>
                <a:gd name="connsiteX3" fmla="*/ 2 w 4156546"/>
                <a:gd name="connsiteY3" fmla="*/ 1695844 h 8309941"/>
                <a:gd name="connsiteX4" fmla="*/ 2461354 w 4156546"/>
                <a:gd name="connsiteY4" fmla="*/ 4153009 h 8309941"/>
                <a:gd name="connsiteX5" fmla="*/ 3268 w 4156546"/>
                <a:gd name="connsiteY5" fmla="*/ 6613440 h 8309941"/>
                <a:gd name="connsiteX6" fmla="*/ 2615 w 4156546"/>
                <a:gd name="connsiteY6" fmla="*/ 5668729 h 8309941"/>
                <a:gd name="connsiteX7" fmla="*/ 1516791 w 4156546"/>
                <a:gd name="connsiteY7" fmla="*/ 4153663 h 8309941"/>
                <a:gd name="connsiteX8" fmla="*/ 655 w 4156546"/>
                <a:gd name="connsiteY8" fmla="*/ 2639249 h 8309941"/>
                <a:gd name="connsiteX9" fmla="*/ 0 w 4156546"/>
                <a:gd name="connsiteY9" fmla="*/ 1 h 8309941"/>
                <a:gd name="connsiteX10" fmla="*/ 4156545 w 4156546"/>
                <a:gd name="connsiteY10" fmla="*/ 4152031 h 8309941"/>
                <a:gd name="connsiteX11" fmla="*/ 5877 w 4156546"/>
                <a:gd name="connsiteY11" fmla="*/ 8309941 h 8309941"/>
                <a:gd name="connsiteX12" fmla="*/ 4571 w 4156546"/>
                <a:gd name="connsiteY12" fmla="*/ 7365348 h 8309941"/>
                <a:gd name="connsiteX13" fmla="*/ 3212914 w 4156546"/>
                <a:gd name="connsiteY13" fmla="*/ 4153338 h 8309941"/>
                <a:gd name="connsiteX14" fmla="*/ 0 w 4156546"/>
                <a:gd name="connsiteY14" fmla="*/ 943288 h 830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56546" h="8309941">
                  <a:moveTo>
                    <a:pt x="2882" y="3371527"/>
                  </a:moveTo>
                  <a:cubicBezTo>
                    <a:pt x="435081" y="3370874"/>
                    <a:pt x="784365" y="3719446"/>
                    <a:pt x="785018" y="4150918"/>
                  </a:cubicBezTo>
                  <a:cubicBezTo>
                    <a:pt x="785671" y="4583043"/>
                    <a:pt x="436387" y="4934226"/>
                    <a:pt x="3535" y="4934226"/>
                  </a:cubicBezTo>
                  <a:close/>
                  <a:moveTo>
                    <a:pt x="2" y="1695844"/>
                  </a:moveTo>
                  <a:cubicBezTo>
                    <a:pt x="1355444" y="1694538"/>
                    <a:pt x="2460701" y="2796701"/>
                    <a:pt x="2461354" y="4153009"/>
                  </a:cubicBezTo>
                  <a:cubicBezTo>
                    <a:pt x="2462008" y="5507357"/>
                    <a:pt x="1359364" y="6612788"/>
                    <a:pt x="3268" y="6613440"/>
                  </a:cubicBezTo>
                  <a:lnTo>
                    <a:pt x="2615" y="5668729"/>
                  </a:lnTo>
                  <a:cubicBezTo>
                    <a:pt x="839396" y="5668076"/>
                    <a:pt x="1517444" y="4989269"/>
                    <a:pt x="1516791" y="4153663"/>
                  </a:cubicBezTo>
                  <a:cubicBezTo>
                    <a:pt x="1515484" y="3316750"/>
                    <a:pt x="837437" y="2638596"/>
                    <a:pt x="655" y="2639249"/>
                  </a:cubicBezTo>
                  <a:close/>
                  <a:moveTo>
                    <a:pt x="0" y="1"/>
                  </a:moveTo>
                  <a:cubicBezTo>
                    <a:pt x="2290834" y="-1959"/>
                    <a:pt x="4154586" y="1860445"/>
                    <a:pt x="4156545" y="4152031"/>
                  </a:cubicBezTo>
                  <a:cubicBezTo>
                    <a:pt x="4158504" y="6442964"/>
                    <a:pt x="2296712" y="8308634"/>
                    <a:pt x="5877" y="8309941"/>
                  </a:cubicBezTo>
                  <a:lnTo>
                    <a:pt x="4571" y="7365348"/>
                  </a:lnTo>
                  <a:cubicBezTo>
                    <a:pt x="1774939" y="7364041"/>
                    <a:pt x="3214220" y="5922980"/>
                    <a:pt x="3212914" y="4153338"/>
                  </a:cubicBezTo>
                  <a:cubicBezTo>
                    <a:pt x="3210956" y="2381735"/>
                    <a:pt x="1770368" y="941981"/>
                    <a:pt x="0" y="943288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264E282-ECE1-1347-AFDB-AD7387304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498" y="1716620"/>
              <a:ext cx="1174090" cy="2345481"/>
            </a:xfrm>
            <a:custGeom>
              <a:avLst/>
              <a:gdLst>
                <a:gd name="connsiteX0" fmla="*/ 4153013 w 4159426"/>
                <a:gd name="connsiteY0" fmla="*/ 3372833 h 8309289"/>
                <a:gd name="connsiteX1" fmla="*/ 4153667 w 4159426"/>
                <a:gd name="connsiteY1" fmla="*/ 4936185 h 8309289"/>
                <a:gd name="connsiteX2" fmla="*/ 3370878 w 4159426"/>
                <a:gd name="connsiteY2" fmla="*/ 4153856 h 8309289"/>
                <a:gd name="connsiteX3" fmla="*/ 4153013 w 4159426"/>
                <a:gd name="connsiteY3" fmla="*/ 3372833 h 8309289"/>
                <a:gd name="connsiteX4" fmla="*/ 4150404 w 4159426"/>
                <a:gd name="connsiteY4" fmla="*/ 1696497 h 8309289"/>
                <a:gd name="connsiteX5" fmla="*/ 4151057 w 4159426"/>
                <a:gd name="connsiteY5" fmla="*/ 2639475 h 8309289"/>
                <a:gd name="connsiteX6" fmla="*/ 2639808 w 4159426"/>
                <a:gd name="connsiteY6" fmla="*/ 4155162 h 8309289"/>
                <a:gd name="connsiteX7" fmla="*/ 4153016 w 4159426"/>
                <a:gd name="connsiteY7" fmla="*/ 5667584 h 8309289"/>
                <a:gd name="connsiteX8" fmla="*/ 4153668 w 4159426"/>
                <a:gd name="connsiteY8" fmla="*/ 6611868 h 8309289"/>
                <a:gd name="connsiteX9" fmla="*/ 1695196 w 4159426"/>
                <a:gd name="connsiteY9" fmla="*/ 4156468 h 8309289"/>
                <a:gd name="connsiteX10" fmla="*/ 4150404 w 4159426"/>
                <a:gd name="connsiteY10" fmla="*/ 1696497 h 8309289"/>
                <a:gd name="connsiteX11" fmla="*/ 4152893 w 4159426"/>
                <a:gd name="connsiteY11" fmla="*/ 0 h 8309289"/>
                <a:gd name="connsiteX12" fmla="*/ 4153546 w 4159426"/>
                <a:gd name="connsiteY12" fmla="*/ 943213 h 8309289"/>
                <a:gd name="connsiteX13" fmla="*/ 944791 w 4159426"/>
                <a:gd name="connsiteY13" fmla="*/ 4157583 h 8309289"/>
                <a:gd name="connsiteX14" fmla="*/ 4158120 w 4159426"/>
                <a:gd name="connsiteY14" fmla="*/ 7364768 h 8309289"/>
                <a:gd name="connsiteX15" fmla="*/ 4159426 w 4159426"/>
                <a:gd name="connsiteY15" fmla="*/ 8309287 h 8309289"/>
                <a:gd name="connsiteX16" fmla="*/ 2 w 4159426"/>
                <a:gd name="connsiteY16" fmla="*/ 4157583 h 8309289"/>
                <a:gd name="connsiteX17" fmla="*/ 4152893 w 4159426"/>
                <a:gd name="connsiteY17" fmla="*/ 0 h 830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9426" h="8309289">
                  <a:moveTo>
                    <a:pt x="4153013" y="3372833"/>
                  </a:moveTo>
                  <a:lnTo>
                    <a:pt x="4153667" y="4936185"/>
                  </a:lnTo>
                  <a:cubicBezTo>
                    <a:pt x="3722414" y="4936185"/>
                    <a:pt x="3370878" y="4586161"/>
                    <a:pt x="3370878" y="4153856"/>
                  </a:cubicBezTo>
                  <a:cubicBezTo>
                    <a:pt x="3370878" y="3722857"/>
                    <a:pt x="3721761" y="3372833"/>
                    <a:pt x="4153013" y="3372833"/>
                  </a:cubicBezTo>
                  <a:close/>
                  <a:moveTo>
                    <a:pt x="4150404" y="1696497"/>
                  </a:moveTo>
                  <a:lnTo>
                    <a:pt x="4151057" y="2639475"/>
                  </a:lnTo>
                  <a:cubicBezTo>
                    <a:pt x="3316116" y="2641434"/>
                    <a:pt x="2639155" y="3319281"/>
                    <a:pt x="2639808" y="4155162"/>
                  </a:cubicBezTo>
                  <a:cubicBezTo>
                    <a:pt x="2639808" y="4990390"/>
                    <a:pt x="3318075" y="5668237"/>
                    <a:pt x="4153016" y="5667584"/>
                  </a:cubicBezTo>
                  <a:lnTo>
                    <a:pt x="4153668" y="6611868"/>
                  </a:lnTo>
                  <a:cubicBezTo>
                    <a:pt x="2799746" y="6612521"/>
                    <a:pt x="1695849" y="5510856"/>
                    <a:pt x="1695196" y="4156468"/>
                  </a:cubicBezTo>
                  <a:cubicBezTo>
                    <a:pt x="1694543" y="2800774"/>
                    <a:pt x="2796482" y="1697803"/>
                    <a:pt x="4150404" y="1696497"/>
                  </a:cubicBezTo>
                  <a:close/>
                  <a:moveTo>
                    <a:pt x="4152893" y="0"/>
                  </a:moveTo>
                  <a:lnTo>
                    <a:pt x="4153546" y="943213"/>
                  </a:lnTo>
                  <a:cubicBezTo>
                    <a:pt x="2383536" y="945173"/>
                    <a:pt x="943485" y="2386120"/>
                    <a:pt x="944791" y="4157583"/>
                  </a:cubicBezTo>
                  <a:cubicBezTo>
                    <a:pt x="946098" y="5926433"/>
                    <a:pt x="2387457" y="7366074"/>
                    <a:pt x="4158120" y="7364768"/>
                  </a:cubicBezTo>
                  <a:lnTo>
                    <a:pt x="4159426" y="8309287"/>
                  </a:lnTo>
                  <a:cubicBezTo>
                    <a:pt x="1868019" y="8311900"/>
                    <a:pt x="1962" y="6448336"/>
                    <a:pt x="2" y="4157583"/>
                  </a:cubicBezTo>
                  <a:cubicBezTo>
                    <a:pt x="-1958" y="1865524"/>
                    <a:pt x="1861485" y="1960"/>
                    <a:pt x="4152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US" sz="3266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F20C60A-6FE2-894D-AEEF-FCD713CE9C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00000">
              <a:off x="2062517" y="1046842"/>
              <a:ext cx="674491" cy="559758"/>
            </a:xfrm>
            <a:custGeom>
              <a:avLst/>
              <a:gdLst>
                <a:gd name="T0" fmla="*/ 2567 w 2568"/>
                <a:gd name="T1" fmla="*/ 0 h 2132"/>
                <a:gd name="T2" fmla="*/ 1579 w 2568"/>
                <a:gd name="T3" fmla="*/ 1065 h 2132"/>
                <a:gd name="T4" fmla="*/ 2567 w 2568"/>
                <a:gd name="T5" fmla="*/ 2131 h 2132"/>
                <a:gd name="T6" fmla="*/ 0 w 2568"/>
                <a:gd name="T7" fmla="*/ 1065 h 2132"/>
                <a:gd name="T8" fmla="*/ 2567 w 2568"/>
                <a:gd name="T9" fmla="*/ 0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8" h="2132">
                  <a:moveTo>
                    <a:pt x="2567" y="0"/>
                  </a:moveTo>
                  <a:lnTo>
                    <a:pt x="1579" y="1065"/>
                  </a:lnTo>
                  <a:lnTo>
                    <a:pt x="2567" y="2131"/>
                  </a:lnTo>
                  <a:lnTo>
                    <a:pt x="0" y="1065"/>
                  </a:lnTo>
                  <a:lnTo>
                    <a:pt x="2567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C89F200-D98F-6E49-9526-BAE76E5530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00000">
              <a:off x="1801757" y="1997271"/>
              <a:ext cx="1572435" cy="472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Calibri" panose="020F0502020204030204" pitchFamily="34" charset="0"/>
              </a:endParaRPr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F12C38E-F71C-F546-8DE4-559ABD0647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100000">
              <a:off x="2068939" y="4171892"/>
              <a:ext cx="674491" cy="559758"/>
            </a:xfrm>
            <a:custGeom>
              <a:avLst/>
              <a:gdLst>
                <a:gd name="T0" fmla="*/ 0 w 2568"/>
                <a:gd name="T1" fmla="*/ 0 h 2132"/>
                <a:gd name="T2" fmla="*/ 988 w 2568"/>
                <a:gd name="T3" fmla="*/ 1065 h 2132"/>
                <a:gd name="T4" fmla="*/ 0 w 2568"/>
                <a:gd name="T5" fmla="*/ 2131 h 2132"/>
                <a:gd name="T6" fmla="*/ 2567 w 2568"/>
                <a:gd name="T7" fmla="*/ 1065 h 2132"/>
                <a:gd name="T8" fmla="*/ 0 w 2568"/>
                <a:gd name="T9" fmla="*/ 0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8" h="2132">
                  <a:moveTo>
                    <a:pt x="0" y="0"/>
                  </a:moveTo>
                  <a:lnTo>
                    <a:pt x="988" y="1065"/>
                  </a:lnTo>
                  <a:lnTo>
                    <a:pt x="0" y="2131"/>
                  </a:lnTo>
                  <a:lnTo>
                    <a:pt x="2567" y="1065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Calibri" panose="020F0502020204030204" pitchFamily="34" charset="0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948F4703-C247-3942-A29E-9AC4F1C475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100000">
              <a:off x="1803422" y="3731482"/>
              <a:ext cx="1574804" cy="472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Calibri" panose="020F0502020204030204" pitchFamily="34" charset="0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157B614-B7CC-EC4D-B96A-3958C40672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00000">
              <a:off x="963898" y="1678582"/>
              <a:ext cx="675650" cy="675650"/>
            </a:xfrm>
            <a:custGeom>
              <a:avLst/>
              <a:gdLst>
                <a:gd name="T0" fmla="*/ 1062 w 2570"/>
                <a:gd name="T1" fmla="*/ 0 h 2570"/>
                <a:gd name="T2" fmla="*/ 1117 w 2570"/>
                <a:gd name="T3" fmla="*/ 1451 h 2570"/>
                <a:gd name="T4" fmla="*/ 2569 w 2570"/>
                <a:gd name="T5" fmla="*/ 1507 h 2570"/>
                <a:gd name="T6" fmla="*/ 0 w 2570"/>
                <a:gd name="T7" fmla="*/ 2569 h 2570"/>
                <a:gd name="T8" fmla="*/ 1062 w 2570"/>
                <a:gd name="T9" fmla="*/ 0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0" h="2570">
                  <a:moveTo>
                    <a:pt x="1062" y="0"/>
                  </a:moveTo>
                  <a:lnTo>
                    <a:pt x="1117" y="1451"/>
                  </a:lnTo>
                  <a:lnTo>
                    <a:pt x="2569" y="1507"/>
                  </a:lnTo>
                  <a:lnTo>
                    <a:pt x="0" y="2569"/>
                  </a:lnTo>
                  <a:lnTo>
                    <a:pt x="1062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Calibri" panose="020F0502020204030204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2596578-193D-E243-A307-067B6B9B08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600000">
              <a:off x="1256487" y="2424489"/>
              <a:ext cx="1572435" cy="472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Calibri" panose="020F0502020204030204" pitchFamily="34" charset="0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298155C0-A96D-6E45-8E7A-A04EA52684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100000">
              <a:off x="963898" y="3417102"/>
              <a:ext cx="675650" cy="675650"/>
            </a:xfrm>
            <a:custGeom>
              <a:avLst/>
              <a:gdLst>
                <a:gd name="T0" fmla="*/ 1507 w 2570"/>
                <a:gd name="T1" fmla="*/ 0 h 2570"/>
                <a:gd name="T2" fmla="*/ 1452 w 2570"/>
                <a:gd name="T3" fmla="*/ 1451 h 2570"/>
                <a:gd name="T4" fmla="*/ 0 w 2570"/>
                <a:gd name="T5" fmla="*/ 1507 h 2570"/>
                <a:gd name="T6" fmla="*/ 2569 w 2570"/>
                <a:gd name="T7" fmla="*/ 2569 h 2570"/>
                <a:gd name="T8" fmla="*/ 1507 w 2570"/>
                <a:gd name="T9" fmla="*/ 0 h 2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0" h="2570">
                  <a:moveTo>
                    <a:pt x="1507" y="0"/>
                  </a:moveTo>
                  <a:lnTo>
                    <a:pt x="1452" y="1451"/>
                  </a:lnTo>
                  <a:lnTo>
                    <a:pt x="0" y="1507"/>
                  </a:lnTo>
                  <a:lnTo>
                    <a:pt x="2569" y="2569"/>
                  </a:lnTo>
                  <a:lnTo>
                    <a:pt x="150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Calibri" panose="020F0502020204030204" pitchFamily="34" charset="0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9FBFAD94-CC0C-7241-AEEE-F7C86B6BE7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800000">
              <a:off x="1255917" y="3301754"/>
              <a:ext cx="1572435" cy="47217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3266" dirty="0">
                <a:latin typeface="Calibri" panose="020F0502020204030204" pitchFamily="34" charset="0"/>
              </a:endParaRP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0C3E9E1B-5779-D046-8D02-05F5C351D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298" y="797025"/>
            <a:ext cx="6740408" cy="3934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A1C93A8-7A24-6548-974A-9A6034B813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72" t="21679" r="19743" b="16691"/>
          <a:stretch/>
        </p:blipFill>
        <p:spPr>
          <a:xfrm>
            <a:off x="1031338" y="3033860"/>
            <a:ext cx="3159760" cy="1867131"/>
          </a:xfrm>
          <a:prstGeom prst="rect">
            <a:avLst/>
          </a:prstGeom>
          <a:ln w="12700">
            <a:solidFill>
              <a:schemeClr val="bg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4" name="Subtitle 2">
            <a:extLst>
              <a:ext uri="{FF2B5EF4-FFF2-40B4-BE49-F238E27FC236}">
                <a16:creationId xmlns:a16="http://schemas.microsoft.com/office/drawing/2014/main" id="{40587EA2-76A9-4044-9D33-EDC0F7859827}"/>
              </a:ext>
            </a:extLst>
          </p:cNvPr>
          <p:cNvSpPr txBox="1">
            <a:spLocks/>
          </p:cNvSpPr>
          <p:nvPr/>
        </p:nvSpPr>
        <p:spPr>
          <a:xfrm>
            <a:off x="833743" y="2375882"/>
            <a:ext cx="1274725" cy="37818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5100"/>
            <a:r>
              <a:rPr lang="en-GB" sz="2000" b="1" kern="0" dirty="0">
                <a:solidFill>
                  <a:schemeClr val="accent5"/>
                </a:solidFill>
                <a:latin typeface="Maven Pro"/>
                <a:sym typeface="Maven Pro"/>
              </a:rPr>
              <a:t>Kanban</a:t>
            </a:r>
          </a:p>
        </p:txBody>
      </p:sp>
    </p:spTree>
    <p:extLst>
      <p:ext uri="{BB962C8B-B14F-4D97-AF65-F5344CB8AC3E}">
        <p14:creationId xmlns:p14="http://schemas.microsoft.com/office/powerpoint/2010/main" val="33520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935588" y="1721579"/>
            <a:ext cx="5272805" cy="11024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7306644" y="18560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736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3E01883-502C-405B-86CD-44562711A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94" y="2702859"/>
            <a:ext cx="4737588" cy="23425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9A9E8EC-85DF-4D77-AE5C-ACB226CE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94" y="145158"/>
            <a:ext cx="4737589" cy="234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64039F-BCC5-3D45-A9ED-B130599B17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FA80E44-8FD7-A54B-8C12-AC8A8873599B}"/>
              </a:ext>
            </a:extLst>
          </p:cNvPr>
          <p:cNvSpPr/>
          <p:nvPr/>
        </p:nvSpPr>
        <p:spPr>
          <a:xfrm>
            <a:off x="838987" y="1505803"/>
            <a:ext cx="6498234" cy="563514"/>
          </a:xfrm>
          <a:custGeom>
            <a:avLst/>
            <a:gdLst>
              <a:gd name="connsiteX0" fmla="*/ 0 w 17241733"/>
              <a:gd name="connsiteY0" fmla="*/ 0 h 1495168"/>
              <a:gd name="connsiteX1" fmla="*/ 16787023 w 17241733"/>
              <a:gd name="connsiteY1" fmla="*/ 0 h 1495168"/>
              <a:gd name="connsiteX2" fmla="*/ 17241733 w 17241733"/>
              <a:gd name="connsiteY2" fmla="*/ 1495168 h 1495168"/>
              <a:gd name="connsiteX3" fmla="*/ 454711 w 17241733"/>
              <a:gd name="connsiteY3" fmla="*/ 1495168 h 14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1733" h="1495168">
                <a:moveTo>
                  <a:pt x="0" y="0"/>
                </a:moveTo>
                <a:lnTo>
                  <a:pt x="16787023" y="0"/>
                </a:lnTo>
                <a:lnTo>
                  <a:pt x="17241733" y="1495168"/>
                </a:lnTo>
                <a:lnTo>
                  <a:pt x="454711" y="1495168"/>
                </a:lnTo>
                <a:close/>
              </a:path>
            </a:pathLst>
          </a:custGeom>
          <a:solidFill>
            <a:srgbClr val="E7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54EF19ED-3388-7744-9E51-73803F1C8200}"/>
              </a:ext>
            </a:extLst>
          </p:cNvPr>
          <p:cNvSpPr/>
          <p:nvPr/>
        </p:nvSpPr>
        <p:spPr>
          <a:xfrm>
            <a:off x="1037084" y="2157181"/>
            <a:ext cx="6498234" cy="563514"/>
          </a:xfrm>
          <a:custGeom>
            <a:avLst/>
            <a:gdLst>
              <a:gd name="connsiteX0" fmla="*/ 0 w 17241733"/>
              <a:gd name="connsiteY0" fmla="*/ 0 h 1495168"/>
              <a:gd name="connsiteX1" fmla="*/ 16787023 w 17241733"/>
              <a:gd name="connsiteY1" fmla="*/ 0 h 1495168"/>
              <a:gd name="connsiteX2" fmla="*/ 17241733 w 17241733"/>
              <a:gd name="connsiteY2" fmla="*/ 1495168 h 1495168"/>
              <a:gd name="connsiteX3" fmla="*/ 454711 w 17241733"/>
              <a:gd name="connsiteY3" fmla="*/ 1495168 h 14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1733" h="1495168">
                <a:moveTo>
                  <a:pt x="0" y="0"/>
                </a:moveTo>
                <a:lnTo>
                  <a:pt x="16787023" y="0"/>
                </a:lnTo>
                <a:lnTo>
                  <a:pt x="17241733" y="1495168"/>
                </a:lnTo>
                <a:lnTo>
                  <a:pt x="454711" y="1495168"/>
                </a:lnTo>
                <a:close/>
              </a:path>
            </a:pathLst>
          </a:custGeom>
          <a:solidFill>
            <a:srgbClr val="E7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1A2C7C88-C9C9-2348-94FA-E07E5E2E6DC6}"/>
              </a:ext>
            </a:extLst>
          </p:cNvPr>
          <p:cNvSpPr/>
          <p:nvPr/>
        </p:nvSpPr>
        <p:spPr>
          <a:xfrm>
            <a:off x="1235181" y="2808559"/>
            <a:ext cx="6498234" cy="563514"/>
          </a:xfrm>
          <a:custGeom>
            <a:avLst/>
            <a:gdLst>
              <a:gd name="connsiteX0" fmla="*/ 0 w 17241733"/>
              <a:gd name="connsiteY0" fmla="*/ 0 h 1495168"/>
              <a:gd name="connsiteX1" fmla="*/ 16787023 w 17241733"/>
              <a:gd name="connsiteY1" fmla="*/ 0 h 1495168"/>
              <a:gd name="connsiteX2" fmla="*/ 17241733 w 17241733"/>
              <a:gd name="connsiteY2" fmla="*/ 1495168 h 1495168"/>
              <a:gd name="connsiteX3" fmla="*/ 454710 w 17241733"/>
              <a:gd name="connsiteY3" fmla="*/ 1495168 h 14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1733" h="1495168">
                <a:moveTo>
                  <a:pt x="0" y="0"/>
                </a:moveTo>
                <a:lnTo>
                  <a:pt x="16787023" y="0"/>
                </a:lnTo>
                <a:lnTo>
                  <a:pt x="17241733" y="1495168"/>
                </a:lnTo>
                <a:lnTo>
                  <a:pt x="454710" y="1495168"/>
                </a:lnTo>
                <a:close/>
              </a:path>
            </a:pathLst>
          </a:custGeom>
          <a:solidFill>
            <a:srgbClr val="E7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2AF58F5E-D8D6-2840-A4D5-14B6214D2A5F}"/>
              </a:ext>
            </a:extLst>
          </p:cNvPr>
          <p:cNvSpPr/>
          <p:nvPr/>
        </p:nvSpPr>
        <p:spPr>
          <a:xfrm>
            <a:off x="1433278" y="3459936"/>
            <a:ext cx="6498234" cy="563514"/>
          </a:xfrm>
          <a:custGeom>
            <a:avLst/>
            <a:gdLst>
              <a:gd name="connsiteX0" fmla="*/ 0 w 17241733"/>
              <a:gd name="connsiteY0" fmla="*/ 0 h 1495168"/>
              <a:gd name="connsiteX1" fmla="*/ 16787023 w 17241733"/>
              <a:gd name="connsiteY1" fmla="*/ 0 h 1495168"/>
              <a:gd name="connsiteX2" fmla="*/ 17241733 w 17241733"/>
              <a:gd name="connsiteY2" fmla="*/ 1495168 h 1495168"/>
              <a:gd name="connsiteX3" fmla="*/ 454710 w 17241733"/>
              <a:gd name="connsiteY3" fmla="*/ 1495168 h 14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1733" h="1495168">
                <a:moveTo>
                  <a:pt x="0" y="0"/>
                </a:moveTo>
                <a:lnTo>
                  <a:pt x="16787023" y="0"/>
                </a:lnTo>
                <a:lnTo>
                  <a:pt x="17241733" y="1495168"/>
                </a:lnTo>
                <a:lnTo>
                  <a:pt x="454710" y="1495168"/>
                </a:lnTo>
                <a:close/>
              </a:path>
            </a:pathLst>
          </a:custGeom>
          <a:solidFill>
            <a:srgbClr val="E7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</a:endParaRPr>
          </a:p>
        </p:txBody>
      </p:sp>
      <p:sp>
        <p:nvSpPr>
          <p:cNvPr id="57" name="Parallelogram 56">
            <a:extLst>
              <a:ext uri="{FF2B5EF4-FFF2-40B4-BE49-F238E27FC236}">
                <a16:creationId xmlns:a16="http://schemas.microsoft.com/office/drawing/2014/main" id="{E2522817-57BF-C14D-A368-190940D44A12}"/>
              </a:ext>
            </a:extLst>
          </p:cNvPr>
          <p:cNvSpPr/>
          <p:nvPr/>
        </p:nvSpPr>
        <p:spPr>
          <a:xfrm flipH="1">
            <a:off x="838986" y="1505803"/>
            <a:ext cx="252094" cy="563514"/>
          </a:xfrm>
          <a:prstGeom prst="parallelogram">
            <a:avLst>
              <a:gd name="adj" fmla="val 669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</a:endParaRP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39A182CC-F0A7-CF45-B6B2-337E6F627824}"/>
              </a:ext>
            </a:extLst>
          </p:cNvPr>
          <p:cNvSpPr/>
          <p:nvPr/>
        </p:nvSpPr>
        <p:spPr>
          <a:xfrm flipH="1">
            <a:off x="1037083" y="2157181"/>
            <a:ext cx="252094" cy="563514"/>
          </a:xfrm>
          <a:prstGeom prst="parallelogram">
            <a:avLst>
              <a:gd name="adj" fmla="val 669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</a:endParaRPr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8DFC9D8F-9B1C-3A47-BBDA-25C36D4E725C}"/>
              </a:ext>
            </a:extLst>
          </p:cNvPr>
          <p:cNvSpPr/>
          <p:nvPr/>
        </p:nvSpPr>
        <p:spPr>
          <a:xfrm flipH="1">
            <a:off x="1235180" y="2809601"/>
            <a:ext cx="252094" cy="563514"/>
          </a:xfrm>
          <a:prstGeom prst="parallelogram">
            <a:avLst>
              <a:gd name="adj" fmla="val 669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</a:endParaRPr>
          </a:p>
        </p:txBody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FC6D0B38-CC7E-DD4A-AC4F-98A10AB69002}"/>
              </a:ext>
            </a:extLst>
          </p:cNvPr>
          <p:cNvSpPr/>
          <p:nvPr/>
        </p:nvSpPr>
        <p:spPr>
          <a:xfrm flipH="1">
            <a:off x="1433277" y="3459936"/>
            <a:ext cx="252094" cy="563514"/>
          </a:xfrm>
          <a:prstGeom prst="parallelogram">
            <a:avLst>
              <a:gd name="adj" fmla="val 669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</a:endParaRP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A7431411-C4CA-6F4F-92EF-975D641344F7}"/>
              </a:ext>
            </a:extLst>
          </p:cNvPr>
          <p:cNvSpPr/>
          <p:nvPr/>
        </p:nvSpPr>
        <p:spPr>
          <a:xfrm flipH="1">
            <a:off x="7085125" y="1505803"/>
            <a:ext cx="252094" cy="563514"/>
          </a:xfrm>
          <a:prstGeom prst="parallelogram">
            <a:avLst>
              <a:gd name="adj" fmla="val 669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  <a:latin typeface="+mj-lt"/>
            </a:endParaRP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D751D839-2564-644D-A479-280EF7E2D4AA}"/>
              </a:ext>
            </a:extLst>
          </p:cNvPr>
          <p:cNvSpPr/>
          <p:nvPr/>
        </p:nvSpPr>
        <p:spPr>
          <a:xfrm flipH="1">
            <a:off x="7283222" y="2157181"/>
            <a:ext cx="252094" cy="563514"/>
          </a:xfrm>
          <a:prstGeom prst="parallelogram">
            <a:avLst>
              <a:gd name="adj" fmla="val 669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  <a:latin typeface="+mj-lt"/>
            </a:endParaRPr>
          </a:p>
        </p:txBody>
      </p:sp>
      <p:sp>
        <p:nvSpPr>
          <p:cNvPr id="63" name="Parallelogram 62">
            <a:extLst>
              <a:ext uri="{FF2B5EF4-FFF2-40B4-BE49-F238E27FC236}">
                <a16:creationId xmlns:a16="http://schemas.microsoft.com/office/drawing/2014/main" id="{01DF9236-9919-494E-94C2-338E74FA2270}"/>
              </a:ext>
            </a:extLst>
          </p:cNvPr>
          <p:cNvSpPr/>
          <p:nvPr/>
        </p:nvSpPr>
        <p:spPr>
          <a:xfrm flipH="1">
            <a:off x="7481319" y="2809601"/>
            <a:ext cx="252094" cy="563514"/>
          </a:xfrm>
          <a:prstGeom prst="parallelogram">
            <a:avLst>
              <a:gd name="adj" fmla="val 669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  <a:latin typeface="+mj-lt"/>
            </a:endParaRPr>
          </a:p>
        </p:txBody>
      </p:sp>
      <p:sp>
        <p:nvSpPr>
          <p:cNvPr id="64" name="Parallelogram 63">
            <a:extLst>
              <a:ext uri="{FF2B5EF4-FFF2-40B4-BE49-F238E27FC236}">
                <a16:creationId xmlns:a16="http://schemas.microsoft.com/office/drawing/2014/main" id="{BBAFB8FF-C1F1-0F4F-9D7A-06118397FD73}"/>
              </a:ext>
            </a:extLst>
          </p:cNvPr>
          <p:cNvSpPr/>
          <p:nvPr/>
        </p:nvSpPr>
        <p:spPr>
          <a:xfrm flipH="1">
            <a:off x="7679416" y="3459936"/>
            <a:ext cx="252094" cy="563514"/>
          </a:xfrm>
          <a:prstGeom prst="parallelogram">
            <a:avLst>
              <a:gd name="adj" fmla="val 669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252D5C"/>
              </a:solidFill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1E6406-C6BF-7242-9BDA-ECB82DB88414}"/>
              </a:ext>
            </a:extLst>
          </p:cNvPr>
          <p:cNvSpPr txBox="1"/>
          <p:nvPr/>
        </p:nvSpPr>
        <p:spPr>
          <a:xfrm>
            <a:off x="1927543" y="1618283"/>
            <a:ext cx="2452916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600" b="1" dirty="0">
                <a:solidFill>
                  <a:srgbClr val="252D5C"/>
                </a:solidFill>
                <a:ea typeface="League Spartan" charset="0"/>
                <a:cs typeface="Calibri" panose="020F0502020204030204" pitchFamily="34" charset="0"/>
              </a:rPr>
              <a:t>Biological background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95B69E-E27E-C04F-9FCA-F7D4E4862946}"/>
              </a:ext>
            </a:extLst>
          </p:cNvPr>
          <p:cNvSpPr txBox="1"/>
          <p:nvPr/>
        </p:nvSpPr>
        <p:spPr>
          <a:xfrm>
            <a:off x="2613206" y="3572417"/>
            <a:ext cx="199766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l"/>
            <a:r>
              <a:rPr lang="en-US" sz="1600" b="1" dirty="0">
                <a:solidFill>
                  <a:srgbClr val="252D5C"/>
                </a:solidFill>
                <a:ea typeface="League Spartan" charset="0"/>
                <a:cs typeface="Calibri" panose="020F0502020204030204" pitchFamily="34" charset="0"/>
              </a:rPr>
              <a:t>Team organization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C208C2-3D03-3D42-8730-3037978CD711}"/>
              </a:ext>
            </a:extLst>
          </p:cNvPr>
          <p:cNvSpPr txBox="1"/>
          <p:nvPr/>
        </p:nvSpPr>
        <p:spPr>
          <a:xfrm>
            <a:off x="2476951" y="2921039"/>
            <a:ext cx="130356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600" b="1" dirty="0">
                <a:solidFill>
                  <a:srgbClr val="252D5C"/>
                </a:solidFill>
                <a:ea typeface="League Spartan" charset="0"/>
                <a:cs typeface="Calibri" panose="020F0502020204030204" pitchFamily="34" charset="0"/>
              </a:rPr>
              <a:t>Milestones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EE605E5-8C26-A74F-B523-510D4637E233}"/>
              </a:ext>
            </a:extLst>
          </p:cNvPr>
          <p:cNvSpPr txBox="1"/>
          <p:nvPr/>
        </p:nvSpPr>
        <p:spPr>
          <a:xfrm>
            <a:off x="2197123" y="2269661"/>
            <a:ext cx="2853666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1600" b="1" dirty="0">
                <a:solidFill>
                  <a:srgbClr val="252D5C"/>
                </a:solidFill>
                <a:ea typeface="League Spartan" charset="0"/>
                <a:cs typeface="Calibri" panose="020F0502020204030204" pitchFamily="34" charset="0"/>
              </a:rPr>
              <a:t>Data Sets and plot example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C0F26A6-50ED-AD40-AB60-5DAA5D216EFF}"/>
              </a:ext>
            </a:extLst>
          </p:cNvPr>
          <p:cNvSpPr txBox="1"/>
          <p:nvPr/>
        </p:nvSpPr>
        <p:spPr>
          <a:xfrm>
            <a:off x="6501621" y="1578764"/>
            <a:ext cx="466650" cy="41759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 dirty="0">
                <a:solidFill>
                  <a:srgbClr val="252D5C"/>
                </a:solidFill>
                <a:ea typeface="League Spartan" charset="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B2E408-886C-8046-8C7C-770CD9A0A875}"/>
              </a:ext>
            </a:extLst>
          </p:cNvPr>
          <p:cNvSpPr txBox="1"/>
          <p:nvPr/>
        </p:nvSpPr>
        <p:spPr>
          <a:xfrm>
            <a:off x="6650029" y="2230141"/>
            <a:ext cx="516191" cy="41759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>
                <a:solidFill>
                  <a:srgbClr val="252D5C"/>
                </a:solidFill>
                <a:ea typeface="League Spartan" charset="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D695C4-C1AC-8145-9C24-5778FE9A29CC}"/>
              </a:ext>
            </a:extLst>
          </p:cNvPr>
          <p:cNvSpPr txBox="1"/>
          <p:nvPr/>
        </p:nvSpPr>
        <p:spPr>
          <a:xfrm>
            <a:off x="6840730" y="2881519"/>
            <a:ext cx="523441" cy="41759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>
                <a:solidFill>
                  <a:srgbClr val="252D5C"/>
                </a:solidFill>
                <a:ea typeface="League Spartan" charset="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5CBB71-B13D-5A42-9FED-A784AC0A7712}"/>
              </a:ext>
            </a:extLst>
          </p:cNvPr>
          <p:cNvSpPr txBox="1"/>
          <p:nvPr/>
        </p:nvSpPr>
        <p:spPr>
          <a:xfrm>
            <a:off x="7032639" y="3532896"/>
            <a:ext cx="529482" cy="41759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000" b="1">
                <a:solidFill>
                  <a:srgbClr val="252D5C"/>
                </a:solidFill>
                <a:ea typeface="League Spartan" charset="0"/>
                <a:cs typeface="Calibri" panose="020F0502020204030204" pitchFamily="34" charset="0"/>
              </a:rPr>
              <a:t>04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6CF1EC5-2DC8-B547-A8C4-B86FC42E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1227" y="1611320"/>
            <a:ext cx="419415" cy="419415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5D7B61A8-91A4-F54C-AE39-9F75EA4C0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056145" y="3572417"/>
            <a:ext cx="396000" cy="3960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1F9716F-F8F8-3843-BD7E-49D5414EB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6806" y="2941703"/>
            <a:ext cx="338554" cy="33855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A78BDBB3-7F4E-9C42-8827-34C179FF35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77620" y="2301398"/>
            <a:ext cx="346335" cy="3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49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A9A890-B299-3C41-A1C0-52D8C09F0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641" y="1063525"/>
            <a:ext cx="5630621" cy="3786900"/>
          </a:xfrm>
        </p:spPr>
        <p:txBody>
          <a:bodyPr/>
          <a:lstStyle/>
          <a:p>
            <a:pPr>
              <a:lnSpc>
                <a:spcPct val="150000"/>
              </a:lnSpc>
              <a:buFont typeface="Wingdings"/>
              <a:buChar char="§"/>
            </a:pPr>
            <a:r>
              <a:rPr lang="de-DE" sz="2000" dirty="0"/>
              <a:t>Family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trypsin</a:t>
            </a:r>
            <a:r>
              <a:rPr lang="de-DE" sz="2000" dirty="0"/>
              <a:t>-like </a:t>
            </a:r>
            <a:r>
              <a:rPr lang="de-DE" sz="2000" dirty="0" err="1"/>
              <a:t>serine</a:t>
            </a:r>
            <a:r>
              <a:rPr lang="de-DE" sz="2000" dirty="0"/>
              <a:t> </a:t>
            </a:r>
            <a:r>
              <a:rPr lang="de-DE" sz="2000" dirty="0" err="1"/>
              <a:t>proteases</a:t>
            </a:r>
            <a:r>
              <a:rPr lang="de-DE" sz="2000" dirty="0"/>
              <a:t> </a:t>
            </a:r>
            <a:endParaRPr lang="de-DE" sz="1400" dirty="0"/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de-DE" sz="2000" dirty="0"/>
              <a:t>Cluster </a:t>
            </a:r>
            <a:r>
              <a:rPr lang="de-DE" sz="2000" dirty="0" err="1"/>
              <a:t>of</a:t>
            </a:r>
            <a:r>
              <a:rPr lang="de-DE" sz="2000" dirty="0"/>
              <a:t> 15 genes 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Coexpressed</a:t>
            </a:r>
            <a:endParaRPr lang="de-DE" sz="1400" dirty="0"/>
          </a:p>
          <a:p>
            <a:pPr>
              <a:lnSpc>
                <a:spcPct val="150000"/>
              </a:lnSpc>
              <a:buFont typeface="Wingdings"/>
              <a:buChar char="§"/>
            </a:pPr>
            <a:r>
              <a:rPr lang="de-DE" sz="2000" dirty="0" err="1"/>
              <a:t>Espression</a:t>
            </a:r>
            <a:r>
              <a:rPr lang="de-DE" sz="2000" dirty="0"/>
              <a:t> </a:t>
            </a:r>
            <a:r>
              <a:rPr lang="de-DE" sz="2000" dirty="0" err="1"/>
              <a:t>regulateded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steroid</a:t>
            </a:r>
            <a:r>
              <a:rPr lang="de-DE" sz="2000" dirty="0"/>
              <a:t> </a:t>
            </a:r>
            <a:r>
              <a:rPr lang="de-DE" sz="2000" dirty="0" err="1"/>
              <a:t>hormones</a:t>
            </a:r>
            <a:endParaRPr lang="de-DE" sz="1400" dirty="0"/>
          </a:p>
          <a:p>
            <a:pPr>
              <a:lnSpc>
                <a:spcPct val="150000"/>
              </a:lnSpc>
              <a:buFont typeface="Wingdings,Sans-Serif"/>
              <a:buChar char="§"/>
            </a:pPr>
            <a:r>
              <a:rPr lang="de-DE" sz="2000" dirty="0" err="1"/>
              <a:t>Secreted</a:t>
            </a:r>
            <a:r>
              <a:rPr lang="de-DE" sz="2000" dirty="0"/>
              <a:t> </a:t>
            </a:r>
            <a:r>
              <a:rPr lang="de-DE" sz="2000" dirty="0" err="1"/>
              <a:t>preoteases</a:t>
            </a:r>
            <a:r>
              <a:rPr lang="de-DE" sz="2000" dirty="0"/>
              <a:t> </a:t>
            </a:r>
          </a:p>
          <a:p>
            <a:pPr lvl="1">
              <a:lnSpc>
                <a:spcPct val="150000"/>
              </a:lnSpc>
              <a:buFont typeface="Wingdings,Sans-Serif"/>
              <a:buChar char="§"/>
            </a:pPr>
            <a:r>
              <a:rPr lang="de-DE" sz="1800" dirty="0" err="1"/>
              <a:t>Involved</a:t>
            </a:r>
            <a:r>
              <a:rPr lang="de-DE" sz="1800" dirty="0"/>
              <a:t> in </a:t>
            </a:r>
            <a:r>
              <a:rPr lang="de-DE" sz="1800" dirty="0" err="1"/>
              <a:t>regulation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blood</a:t>
            </a:r>
            <a:r>
              <a:rPr lang="de-DE" sz="1800" dirty="0"/>
              <a:t> </a:t>
            </a:r>
            <a:r>
              <a:rPr lang="de-DE" sz="1800" dirty="0" err="1"/>
              <a:t>pressure</a:t>
            </a:r>
            <a:r>
              <a:rPr lang="de-DE" sz="1800" dirty="0"/>
              <a:t>, </a:t>
            </a:r>
            <a:r>
              <a:rPr lang="de-DE" sz="1800" dirty="0" err="1"/>
              <a:t>tissue</a:t>
            </a:r>
            <a:r>
              <a:rPr lang="de-DE" sz="1800" dirty="0"/>
              <a:t> </a:t>
            </a:r>
            <a:r>
              <a:rPr lang="de-DE" sz="1800" dirty="0" err="1"/>
              <a:t>remodeling</a:t>
            </a:r>
            <a:r>
              <a:rPr lang="de-DE" sz="1800" dirty="0"/>
              <a:t>, etc. </a:t>
            </a:r>
            <a:endParaRPr lang="de-DE" sz="2200" dirty="0"/>
          </a:p>
          <a:p>
            <a:pPr lvl="1">
              <a:lnSpc>
                <a:spcPct val="100000"/>
              </a:lnSpc>
              <a:buFont typeface="Wingdings"/>
              <a:buChar char="§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0A30-605F-104F-A068-38EB9F570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200" dirty="0" err="1">
                <a:solidFill>
                  <a:schemeClr val="accent2"/>
                </a:solidFill>
              </a:rPr>
              <a:t>Kallikreins</a:t>
            </a:r>
            <a:r>
              <a:rPr lang="de-DE" dirty="0"/>
              <a:t> -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9FD927-B58D-4603-8315-8D8B2D7C25BE}"/>
              </a:ext>
            </a:extLst>
          </p:cNvPr>
          <p:cNvSpPr txBox="1"/>
          <p:nvPr/>
        </p:nvSpPr>
        <p:spPr>
          <a:xfrm>
            <a:off x="5978279" y="2161947"/>
            <a:ext cx="1467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err="1">
                <a:solidFill>
                  <a:schemeClr val="bg1"/>
                </a:solidFill>
              </a:rPr>
              <a:t>Kalinska</a:t>
            </a:r>
            <a:r>
              <a:rPr lang="de-DE" sz="900">
                <a:solidFill>
                  <a:schemeClr val="bg1"/>
                </a:solidFill>
              </a:rPr>
              <a:t> et al. 2015</a:t>
            </a:r>
            <a:endParaRPr lang="en-GB" sz="900">
              <a:solidFill>
                <a:schemeClr val="bg1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AB20B9D-74E2-4F0F-A2EC-E7172BE1DC3C}"/>
              </a:ext>
            </a:extLst>
          </p:cNvPr>
          <p:cNvGrpSpPr/>
          <p:nvPr/>
        </p:nvGrpSpPr>
        <p:grpSpPr>
          <a:xfrm>
            <a:off x="6063724" y="1442139"/>
            <a:ext cx="2928087" cy="740440"/>
            <a:chOff x="6063724" y="1442139"/>
            <a:chExt cx="2928087" cy="74044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6D60572-86AA-44F7-9097-5081CD3D1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721" b="80763"/>
            <a:stretch/>
          </p:blipFill>
          <p:spPr>
            <a:xfrm>
              <a:off x="6063724" y="1442139"/>
              <a:ext cx="2928087" cy="74044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8DB7F20A-FCE5-40AC-A39C-13A0A9F5D7EA}"/>
                    </a:ext>
                  </a:extLst>
                </p14:cNvPr>
                <p14:cNvContentPartPr/>
                <p14:nvPr/>
              </p14:nvContentPartPr>
              <p14:xfrm>
                <a:off x="6394075" y="2064122"/>
                <a:ext cx="180975" cy="28575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8DB7F20A-FCE5-40AC-A39C-13A0A9F5D7E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58024" y="1988925"/>
                  <a:ext cx="252716" cy="17859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D8FD4FA8-5028-4BEE-83F6-029422204566}"/>
              </a:ext>
            </a:extLst>
          </p:cNvPr>
          <p:cNvSpPr txBox="1"/>
          <p:nvPr/>
        </p:nvSpPr>
        <p:spPr>
          <a:xfrm>
            <a:off x="189885" y="4671241"/>
            <a:ext cx="1467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err="1">
                <a:solidFill>
                  <a:schemeClr val="bg1"/>
                </a:solidFill>
              </a:rPr>
              <a:t>Borgono</a:t>
            </a:r>
            <a:r>
              <a:rPr lang="de-DE" sz="900">
                <a:solidFill>
                  <a:schemeClr val="bg1"/>
                </a:solidFill>
              </a:rPr>
              <a:t> et al. 2004</a:t>
            </a:r>
            <a:endParaRPr lang="en-GB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51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A9A890-B299-3C41-A1C0-52D8C09F0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641" y="1063525"/>
            <a:ext cx="7381359" cy="3786900"/>
          </a:xfrm>
        </p:spPr>
        <p:txBody>
          <a:bodyPr/>
          <a:lstStyle/>
          <a:p>
            <a:pPr>
              <a:lnSpc>
                <a:spcPct val="150000"/>
              </a:lnSpc>
              <a:buFont typeface="Wingdings,Sans-Serif"/>
              <a:buChar char="§"/>
            </a:pPr>
            <a:r>
              <a:rPr lang="en-US" sz="2000" dirty="0"/>
              <a:t>Expression altered in hormone-related cancer </a:t>
            </a:r>
            <a:endParaRPr lang="de-DE" dirty="0"/>
          </a:p>
          <a:p>
            <a:pPr lvl="1">
              <a:lnSpc>
                <a:spcPct val="150000"/>
              </a:lnSpc>
              <a:buFont typeface="Wingdings,Sans-Serif"/>
              <a:buChar char="§"/>
            </a:pPr>
            <a:r>
              <a:rPr lang="en-US" sz="1800" dirty="0"/>
              <a:t>Up- and Downregulation</a:t>
            </a:r>
          </a:p>
          <a:p>
            <a:pPr>
              <a:lnSpc>
                <a:spcPct val="150000"/>
              </a:lnSpc>
              <a:buFont typeface="Wingdings,Sans-Serif"/>
              <a:buChar char="§"/>
            </a:pPr>
            <a:r>
              <a:rPr lang="en-US" sz="2000" dirty="0" err="1"/>
              <a:t>hK</a:t>
            </a:r>
            <a:r>
              <a:rPr lang="en-US" sz="2000" dirty="0"/>
              <a:t> proteins promote or inhibit cacogenesis</a:t>
            </a:r>
          </a:p>
          <a:p>
            <a:pPr>
              <a:lnSpc>
                <a:spcPct val="150000"/>
              </a:lnSpc>
              <a:buFont typeface="Wingdings,Sans-Serif"/>
              <a:buChar char="§"/>
            </a:pPr>
            <a:endParaRPr lang="en-US" sz="2000" dirty="0"/>
          </a:p>
          <a:p>
            <a:pPr>
              <a:lnSpc>
                <a:spcPct val="150000"/>
              </a:lnSpc>
              <a:buFont typeface="Wingdings,Sans-Serif"/>
              <a:buChar char="§"/>
            </a:pPr>
            <a:endParaRPr lang="en-US" dirty="0"/>
          </a:p>
          <a:p>
            <a:pPr lvl="1">
              <a:lnSpc>
                <a:spcPct val="100000"/>
              </a:lnSpc>
              <a:buFont typeface="Wingdings"/>
              <a:buChar char="§"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0A30-605F-104F-A068-38EB9F5702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200" dirty="0" err="1">
                <a:solidFill>
                  <a:schemeClr val="accent2"/>
                </a:solidFill>
              </a:rPr>
              <a:t>Kallikreins</a:t>
            </a:r>
            <a:r>
              <a:rPr lang="de-DE" sz="3200" dirty="0"/>
              <a:t> </a:t>
            </a:r>
            <a:r>
              <a:rPr lang="de-DE" sz="2800" dirty="0"/>
              <a:t>– </a:t>
            </a:r>
            <a:r>
              <a:rPr lang="de-DE" sz="2800" dirty="0" err="1"/>
              <a:t>Role</a:t>
            </a:r>
            <a:r>
              <a:rPr lang="de-DE" sz="2800" dirty="0"/>
              <a:t> in Cancer </a:t>
            </a:r>
            <a:endParaRPr lang="de-DE" sz="32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2CC7F2-009B-4B5A-93E9-A06B36362499}"/>
              </a:ext>
            </a:extLst>
          </p:cNvPr>
          <p:cNvSpPr txBox="1"/>
          <p:nvPr/>
        </p:nvSpPr>
        <p:spPr>
          <a:xfrm>
            <a:off x="189885" y="4671241"/>
            <a:ext cx="1467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err="1">
                <a:solidFill>
                  <a:schemeClr val="bg1"/>
                </a:solidFill>
              </a:rPr>
              <a:t>Borgono</a:t>
            </a:r>
            <a:r>
              <a:rPr lang="de-DE" sz="900">
                <a:solidFill>
                  <a:schemeClr val="bg1"/>
                </a:solidFill>
              </a:rPr>
              <a:t> et al. 2004</a:t>
            </a:r>
            <a:endParaRPr lang="en-GB" sz="900">
              <a:solidFill>
                <a:schemeClr val="bg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1E840A7-2A69-421E-B8B7-DE0E29B95AA9}"/>
              </a:ext>
            </a:extLst>
          </p:cNvPr>
          <p:cNvSpPr/>
          <p:nvPr/>
        </p:nvSpPr>
        <p:spPr>
          <a:xfrm>
            <a:off x="1698720" y="3076297"/>
            <a:ext cx="1440000" cy="144000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lvl="1"/>
            <a:r>
              <a:rPr lang="en-US" sz="2400">
                <a:solidFill>
                  <a:schemeClr val="accent2"/>
                </a:solidFill>
              </a:rPr>
              <a:t>Drug targets 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EA3645B-4C30-43EE-836B-BBAF5E333919}"/>
              </a:ext>
            </a:extLst>
          </p:cNvPr>
          <p:cNvSpPr/>
          <p:nvPr/>
        </p:nvSpPr>
        <p:spPr>
          <a:xfrm>
            <a:off x="5221519" y="3076297"/>
            <a:ext cx="1440000" cy="1440000"/>
          </a:xfrm>
          <a:prstGeom prst="rect">
            <a:avLst/>
          </a:prstGeom>
          <a:noFill/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165100" indent="0">
              <a:buNone/>
            </a:pPr>
            <a:r>
              <a:rPr lang="en-US" sz="2400" b="1">
                <a:solidFill>
                  <a:schemeClr val="accent2"/>
                </a:solidFill>
              </a:rPr>
              <a:t>Bio-</a:t>
            </a:r>
            <a:r>
              <a:rPr lang="en-US" sz="2400" b="1" err="1">
                <a:solidFill>
                  <a:schemeClr val="accent2"/>
                </a:solidFill>
              </a:rPr>
              <a:t>markes</a:t>
            </a:r>
            <a:endParaRPr lang="en-US" sz="200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533C9CA-22E9-44CF-A872-AB3A98BE5479}"/>
              </a:ext>
            </a:extLst>
          </p:cNvPr>
          <p:cNvSpPr/>
          <p:nvPr/>
        </p:nvSpPr>
        <p:spPr>
          <a:xfrm rot="8003908">
            <a:off x="3189968" y="2878766"/>
            <a:ext cx="272177" cy="1368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5D29E2B5-B5C7-4861-8D28-FD7ACB9166AB}"/>
              </a:ext>
            </a:extLst>
          </p:cNvPr>
          <p:cNvSpPr/>
          <p:nvPr/>
        </p:nvSpPr>
        <p:spPr>
          <a:xfrm rot="2694226">
            <a:off x="4899567" y="2863311"/>
            <a:ext cx="272177" cy="1368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34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feld 30">
            <a:extLst>
              <a:ext uri="{FF2B5EF4-FFF2-40B4-BE49-F238E27FC236}">
                <a16:creationId xmlns:a16="http://schemas.microsoft.com/office/drawing/2014/main" id="{CDAC40E5-17BE-4C6D-9E17-EE8EB68D974B}"/>
              </a:ext>
            </a:extLst>
          </p:cNvPr>
          <p:cNvSpPr txBox="1"/>
          <p:nvPr/>
        </p:nvSpPr>
        <p:spPr>
          <a:xfrm>
            <a:off x="586628" y="2393580"/>
            <a:ext cx="278748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Maven Pro"/>
                <a:sym typeface="Maven Pro"/>
              </a:rPr>
              <a:t>Tissue sample: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aven Pro"/>
                <a:sym typeface="Maven Pro"/>
              </a:rPr>
              <a:t>Normal      adjacent lung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aven Pro"/>
                <a:sym typeface="Maven Pro"/>
              </a:rPr>
              <a:t>Tumor	  SCLC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43F35B6-DE6E-4AF5-8CBE-7A16C74D5C72}"/>
              </a:ext>
            </a:extLst>
          </p:cNvPr>
          <p:cNvSpPr txBox="1"/>
          <p:nvPr/>
        </p:nvSpPr>
        <p:spPr>
          <a:xfrm>
            <a:off x="3606424" y="2389688"/>
            <a:ext cx="2373146" cy="1324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Maven Pro"/>
                <a:sym typeface="Maven Pro"/>
              </a:rPr>
              <a:t>Mutations: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aven Pro"/>
                <a:sym typeface="Maven Pro"/>
              </a:rPr>
              <a:t>None, CHEK2, BRCA1</a:t>
            </a:r>
            <a:br>
              <a:rPr lang="en-US" sz="2000" dirty="0">
                <a:solidFill>
                  <a:srgbClr val="FFFFFF"/>
                </a:solidFill>
                <a:latin typeface="Maven Pro"/>
                <a:sym typeface="Maven Pro"/>
              </a:rPr>
            </a:br>
            <a:r>
              <a:rPr lang="en-US" sz="2000" dirty="0">
                <a:solidFill>
                  <a:srgbClr val="FFFFFF"/>
                </a:solidFill>
                <a:latin typeface="Maven Pro"/>
                <a:sym typeface="Maven Pro"/>
              </a:rPr>
              <a:t>      </a:t>
            </a:r>
            <a:r>
              <a:rPr lang="en-US" sz="1600" dirty="0">
                <a:solidFill>
                  <a:srgbClr val="FFFFFF"/>
                </a:solidFill>
                <a:latin typeface="Maven Pro"/>
                <a:sym typeface="Maven Pro"/>
              </a:rPr>
              <a:t>subgroups</a:t>
            </a:r>
            <a:endParaRPr lang="en-US" sz="2000" dirty="0">
              <a:solidFill>
                <a:srgbClr val="FFFFFF"/>
              </a:solidFill>
              <a:latin typeface="Maven Pro"/>
              <a:sym typeface="Maven Pro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DDEC4C5-F0D5-418E-84A4-1E22119D6E95}"/>
              </a:ext>
            </a:extLst>
          </p:cNvPr>
          <p:cNvSpPr txBox="1"/>
          <p:nvPr/>
        </p:nvSpPr>
        <p:spPr>
          <a:xfrm>
            <a:off x="6613214" y="2393580"/>
            <a:ext cx="2373146" cy="206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FFFF"/>
                </a:solidFill>
                <a:latin typeface="Maven Pro"/>
                <a:sym typeface="Maven Pro"/>
              </a:rPr>
              <a:t>Mutations: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aven Pro"/>
                <a:sym typeface="Maven Pro"/>
              </a:rPr>
              <a:t>Triple Negative, Her2, Luminal A, Luminal B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aven Pro"/>
                <a:sym typeface="Maven Pro"/>
              </a:rPr>
              <a:t>       subgroups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FFFFFF"/>
              </a:solidFill>
              <a:latin typeface="Maven Pro"/>
              <a:sym typeface="Maven Pro"/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EA4F333-3B09-4E27-9C38-94E6633EF5E1}"/>
              </a:ext>
            </a:extLst>
          </p:cNvPr>
          <p:cNvCxnSpPr/>
          <p:nvPr/>
        </p:nvCxnSpPr>
        <p:spPr>
          <a:xfrm>
            <a:off x="1393904" y="3104029"/>
            <a:ext cx="2622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D830778-771D-4AA1-90D7-1DF317036AC1}"/>
              </a:ext>
            </a:extLst>
          </p:cNvPr>
          <p:cNvCxnSpPr/>
          <p:nvPr/>
        </p:nvCxnSpPr>
        <p:spPr>
          <a:xfrm>
            <a:off x="1405936" y="3457464"/>
            <a:ext cx="2622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39BC922-3E40-4729-B53B-4B0C664F4F86}"/>
              </a:ext>
            </a:extLst>
          </p:cNvPr>
          <p:cNvCxnSpPr/>
          <p:nvPr/>
        </p:nvCxnSpPr>
        <p:spPr>
          <a:xfrm>
            <a:off x="3795800" y="3544427"/>
            <a:ext cx="2622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BB0DB50-321C-44D6-A512-4C43709951BF}"/>
              </a:ext>
            </a:extLst>
          </p:cNvPr>
          <p:cNvCxnSpPr/>
          <p:nvPr/>
        </p:nvCxnSpPr>
        <p:spPr>
          <a:xfrm>
            <a:off x="6784830" y="3834601"/>
            <a:ext cx="2622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62F6B35B-BAB6-4244-8598-196F155A56E4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de-DE" sz="3200" dirty="0">
                <a:solidFill>
                  <a:schemeClr val="accent2"/>
                </a:solidFill>
              </a:rPr>
              <a:t>Cancer Data Sets</a:t>
            </a:r>
            <a:endParaRPr lang="de-DE" sz="32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A0EF78B-D0B8-4ED5-AF3B-AFFFEF26CEF1}"/>
              </a:ext>
            </a:extLst>
          </p:cNvPr>
          <p:cNvSpPr/>
          <p:nvPr/>
        </p:nvSpPr>
        <p:spPr>
          <a:xfrm>
            <a:off x="3630446" y="1309688"/>
            <a:ext cx="216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Primary</a:t>
            </a:r>
            <a:b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</a:br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breast cancer</a:t>
            </a:r>
            <a:endParaRPr lang="en-GB" sz="2000" b="1" dirty="0">
              <a:solidFill>
                <a:schemeClr val="bg2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17FB573-00B1-4BEC-95A3-865BBC9697C6}"/>
              </a:ext>
            </a:extLst>
          </p:cNvPr>
          <p:cNvSpPr/>
          <p:nvPr/>
        </p:nvSpPr>
        <p:spPr>
          <a:xfrm>
            <a:off x="606526" y="1311986"/>
            <a:ext cx="2160000" cy="108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Small cell</a:t>
            </a:r>
            <a:b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</a:br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lung cancer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(SCLC)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89C82B-055E-4416-83F0-EA415830128B}"/>
              </a:ext>
            </a:extLst>
          </p:cNvPr>
          <p:cNvSpPr/>
          <p:nvPr/>
        </p:nvSpPr>
        <p:spPr>
          <a:xfrm>
            <a:off x="6594050" y="1311986"/>
            <a:ext cx="2160000" cy="108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Breast cancer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62F6B35B-BAB6-4244-8598-196F155A56E4}"/>
              </a:ext>
            </a:extLst>
          </p:cNvPr>
          <p:cNvSpPr txBox="1">
            <a:spLocks/>
          </p:cNvSpPr>
          <p:nvPr/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de-DE" sz="3200" dirty="0">
                <a:solidFill>
                  <a:schemeClr val="accent2"/>
                </a:solidFill>
              </a:rPr>
              <a:t>Cancer Data Sets</a:t>
            </a:r>
            <a:endParaRPr lang="de-DE" sz="3200" dirty="0"/>
          </a:p>
        </p:txBody>
      </p:sp>
      <p:pic>
        <p:nvPicPr>
          <p:cNvPr id="14" name="Grafik 19">
            <a:extLst>
              <a:ext uri="{FF2B5EF4-FFF2-40B4-BE49-F238E27FC236}">
                <a16:creationId xmlns:a16="http://schemas.microsoft.com/office/drawing/2014/main" id="{EB527F75-6A92-1247-8185-FF46E9B23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38" b="48124"/>
          <a:stretch/>
        </p:blipFill>
        <p:spPr>
          <a:xfrm>
            <a:off x="389950" y="3037634"/>
            <a:ext cx="2646310" cy="1365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uppieren 30">
            <a:extLst>
              <a:ext uri="{FF2B5EF4-FFF2-40B4-BE49-F238E27FC236}">
                <a16:creationId xmlns:a16="http://schemas.microsoft.com/office/drawing/2014/main" id="{41BF88DB-5EA7-DD42-8942-539C69E7D9DD}"/>
              </a:ext>
            </a:extLst>
          </p:cNvPr>
          <p:cNvGrpSpPr/>
          <p:nvPr/>
        </p:nvGrpSpPr>
        <p:grpSpPr>
          <a:xfrm>
            <a:off x="5813686" y="3037950"/>
            <a:ext cx="3012556" cy="794100"/>
            <a:chOff x="4995322" y="3001454"/>
            <a:chExt cx="4000500" cy="1162050"/>
          </a:xfrm>
        </p:grpSpPr>
        <p:pic>
          <p:nvPicPr>
            <p:cNvPr id="18" name="Grafik 17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61F86C6C-B946-3545-BDC6-DE8E2B6F8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5322" y="3001454"/>
              <a:ext cx="4000500" cy="1162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Rechteck 23">
              <a:extLst>
                <a:ext uri="{FF2B5EF4-FFF2-40B4-BE49-F238E27FC236}">
                  <a16:creationId xmlns:a16="http://schemas.microsoft.com/office/drawing/2014/main" id="{7AB26E7A-79FB-414D-B4C1-87C892714C4A}"/>
                </a:ext>
              </a:extLst>
            </p:cNvPr>
            <p:cNvSpPr/>
            <p:nvPr/>
          </p:nvSpPr>
          <p:spPr>
            <a:xfrm>
              <a:off x="5405718" y="3919844"/>
              <a:ext cx="376517" cy="217593"/>
            </a:xfrm>
            <a:prstGeom prst="rect">
              <a:avLst/>
            </a:prstGeom>
            <a:noFill/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uppieren 7">
            <a:extLst>
              <a:ext uri="{FF2B5EF4-FFF2-40B4-BE49-F238E27FC236}">
                <a16:creationId xmlns:a16="http://schemas.microsoft.com/office/drawing/2014/main" id="{61AA572C-E255-2245-8B8D-D6807E42E448}"/>
              </a:ext>
            </a:extLst>
          </p:cNvPr>
          <p:cNvGrpSpPr/>
          <p:nvPr/>
        </p:nvGrpSpPr>
        <p:grpSpPr>
          <a:xfrm>
            <a:off x="5813686" y="4063593"/>
            <a:ext cx="2646310" cy="508407"/>
            <a:chOff x="5280544" y="3932050"/>
            <a:chExt cx="2777984" cy="533477"/>
          </a:xfrm>
        </p:grpSpPr>
        <p:sp>
          <p:nvSpPr>
            <p:cNvPr id="21" name="Rechteck 24">
              <a:extLst>
                <a:ext uri="{FF2B5EF4-FFF2-40B4-BE49-F238E27FC236}">
                  <a16:creationId xmlns:a16="http://schemas.microsoft.com/office/drawing/2014/main" id="{6A18D9E8-CFF7-EB4F-BE54-8053F3B05D1D}"/>
                </a:ext>
              </a:extLst>
            </p:cNvPr>
            <p:cNvSpPr/>
            <p:nvPr/>
          </p:nvSpPr>
          <p:spPr>
            <a:xfrm>
              <a:off x="5280544" y="3932050"/>
              <a:ext cx="2777984" cy="533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2"/>
                  </a:solidFill>
                </a:rPr>
                <a:t>15 KLK genes with subtypes</a:t>
              </a:r>
            </a:p>
            <a:p>
              <a:pPr algn="ctr"/>
              <a:r>
                <a:rPr lang="en-GB" dirty="0">
                  <a:solidFill>
                    <a:schemeClr val="bg2"/>
                  </a:solidFill>
                </a:rPr>
                <a:t>112 KLK genes </a:t>
              </a:r>
            </a:p>
          </p:txBody>
        </p:sp>
        <p:cxnSp>
          <p:nvCxnSpPr>
            <p:cNvPr id="22" name="Gerade Verbindung mit Pfeil 27">
              <a:extLst>
                <a:ext uri="{FF2B5EF4-FFF2-40B4-BE49-F238E27FC236}">
                  <a16:creationId xmlns:a16="http://schemas.microsoft.com/office/drawing/2014/main" id="{6B1ABE1C-B061-0E48-867A-B03ECA98D1B3}"/>
                </a:ext>
              </a:extLst>
            </p:cNvPr>
            <p:cNvCxnSpPr/>
            <p:nvPr/>
          </p:nvCxnSpPr>
          <p:spPr>
            <a:xfrm>
              <a:off x="5756470" y="4311282"/>
              <a:ext cx="262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Grafik 29">
            <a:extLst>
              <a:ext uri="{FF2B5EF4-FFF2-40B4-BE49-F238E27FC236}">
                <a16:creationId xmlns:a16="http://schemas.microsoft.com/office/drawing/2014/main" id="{BA54120D-3F0B-504A-9FEC-433F3DB1D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04" y="3037634"/>
            <a:ext cx="1638300" cy="381000"/>
          </a:xfrm>
          <a:prstGeom prst="rect">
            <a:avLst/>
          </a:prstGeom>
        </p:spPr>
      </p:pic>
      <p:sp>
        <p:nvSpPr>
          <p:cNvPr id="24" name="Rechteck 1">
            <a:extLst>
              <a:ext uri="{FF2B5EF4-FFF2-40B4-BE49-F238E27FC236}">
                <a16:creationId xmlns:a16="http://schemas.microsoft.com/office/drawing/2014/main" id="{2D93310E-7FB6-8142-9373-A87BE2114B61}"/>
              </a:ext>
            </a:extLst>
          </p:cNvPr>
          <p:cNvSpPr/>
          <p:nvPr/>
        </p:nvSpPr>
        <p:spPr>
          <a:xfrm>
            <a:off x="3630446" y="1309688"/>
            <a:ext cx="2160000" cy="10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Primary</a:t>
            </a:r>
            <a:b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</a:br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breast cancer</a:t>
            </a:r>
            <a:endParaRPr lang="en-GB" sz="2000" b="1" dirty="0">
              <a:solidFill>
                <a:schemeClr val="bg2"/>
              </a:solidFill>
            </a:endParaRPr>
          </a:p>
        </p:txBody>
      </p:sp>
      <p:sp>
        <p:nvSpPr>
          <p:cNvPr id="25" name="Rechteck 15">
            <a:extLst>
              <a:ext uri="{FF2B5EF4-FFF2-40B4-BE49-F238E27FC236}">
                <a16:creationId xmlns:a16="http://schemas.microsoft.com/office/drawing/2014/main" id="{CDA84D9C-D7B8-2145-8100-930ECFF53171}"/>
              </a:ext>
            </a:extLst>
          </p:cNvPr>
          <p:cNvSpPr/>
          <p:nvPr/>
        </p:nvSpPr>
        <p:spPr>
          <a:xfrm>
            <a:off x="606526" y="1311986"/>
            <a:ext cx="2160000" cy="1080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Small cell</a:t>
            </a:r>
            <a:b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</a:br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lung cancer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(SCLC)</a:t>
            </a:r>
          </a:p>
        </p:txBody>
      </p:sp>
      <p:sp>
        <p:nvSpPr>
          <p:cNvPr id="26" name="Rechteck 16">
            <a:extLst>
              <a:ext uri="{FF2B5EF4-FFF2-40B4-BE49-F238E27FC236}">
                <a16:creationId xmlns:a16="http://schemas.microsoft.com/office/drawing/2014/main" id="{5C23C879-25D0-634F-A502-6AC1D15EEBF5}"/>
              </a:ext>
            </a:extLst>
          </p:cNvPr>
          <p:cNvSpPr/>
          <p:nvPr/>
        </p:nvSpPr>
        <p:spPr>
          <a:xfrm>
            <a:off x="6594050" y="1311986"/>
            <a:ext cx="2160000" cy="108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Maven Pro"/>
                <a:sym typeface="Maven Pro"/>
              </a:rPr>
              <a:t>Breast cancer</a:t>
            </a:r>
            <a:endParaRPr lang="en-GB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8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0934BE5-088C-40E5-B6E0-B8B9EA5D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28" y="1188093"/>
            <a:ext cx="6841662" cy="3612771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1E12C732-7E15-43A0-8F07-4C9EBD998E32}"/>
              </a:ext>
            </a:extLst>
          </p:cNvPr>
          <p:cNvSpPr/>
          <p:nvPr/>
        </p:nvSpPr>
        <p:spPr>
          <a:xfrm>
            <a:off x="2037228" y="883211"/>
            <a:ext cx="6841662" cy="308493"/>
          </a:xfrm>
          <a:prstGeom prst="rect">
            <a:avLst/>
          </a:prstGeom>
          <a:solidFill>
            <a:schemeClr val="bg1"/>
          </a:solidFill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rgbClr val="000000"/>
                </a:solidFill>
              </a:rPr>
              <a:t>KLK gene expression in lung cancer and non-cancer tissue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577B99CB-0FAB-400A-8337-423F0F7971AD}"/>
              </a:ext>
            </a:extLst>
          </p:cNvPr>
          <p:cNvSpPr/>
          <p:nvPr/>
        </p:nvSpPr>
        <p:spPr>
          <a:xfrm>
            <a:off x="751435" y="4534080"/>
            <a:ext cx="1212711" cy="307777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KLK genes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BBD3DFB-2DCB-453A-AA7E-BB8174221AE8}"/>
              </a:ext>
            </a:extLst>
          </p:cNvPr>
          <p:cNvSpPr/>
          <p:nvPr/>
        </p:nvSpPr>
        <p:spPr>
          <a:xfrm>
            <a:off x="7784807" y="940713"/>
            <a:ext cx="1212711" cy="283696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rgbClr val="000000"/>
                </a:solidFill>
              </a:rPr>
              <a:t>samples</a:t>
            </a:r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3557DBA6-9E9B-4543-92DD-E8EF4673421E}"/>
              </a:ext>
            </a:extLst>
          </p:cNvPr>
          <p:cNvSpPr/>
          <p:nvPr/>
        </p:nvSpPr>
        <p:spPr>
          <a:xfrm rot="5400000">
            <a:off x="8255075" y="1292056"/>
            <a:ext cx="272177" cy="1368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BD0B59B-0023-4057-A255-0ABCD70346DE}"/>
              </a:ext>
            </a:extLst>
          </p:cNvPr>
          <p:cNvSpPr txBox="1">
            <a:spLocks/>
          </p:cNvSpPr>
          <p:nvPr/>
        </p:nvSpPr>
        <p:spPr>
          <a:xfrm>
            <a:off x="404648" y="291756"/>
            <a:ext cx="607235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de-DE" sz="3200">
                <a:solidFill>
                  <a:schemeClr val="accent2"/>
                </a:solidFill>
              </a:rPr>
              <a:t>Plot </a:t>
            </a:r>
            <a:r>
              <a:rPr lang="de-DE" sz="3200" err="1">
                <a:solidFill>
                  <a:schemeClr val="accent2"/>
                </a:solidFill>
              </a:rPr>
              <a:t>Example</a:t>
            </a:r>
            <a:r>
              <a:rPr lang="de-DE" sz="3200">
                <a:solidFill>
                  <a:schemeClr val="accent2"/>
                </a:solidFill>
              </a:rPr>
              <a:t> </a:t>
            </a:r>
            <a:r>
              <a:rPr lang="de-DE" sz="2800">
                <a:solidFill>
                  <a:schemeClr val="bg1"/>
                </a:solidFill>
              </a:rPr>
              <a:t>– </a:t>
            </a:r>
            <a:r>
              <a:rPr lang="de-DE" sz="2800" err="1">
                <a:solidFill>
                  <a:schemeClr val="bg1"/>
                </a:solidFill>
              </a:rPr>
              <a:t>Exploratory</a:t>
            </a:r>
            <a:r>
              <a:rPr lang="de-DE" sz="2800">
                <a:solidFill>
                  <a:schemeClr val="bg1"/>
                </a:solidFill>
              </a:rPr>
              <a:t> Analysis</a:t>
            </a:r>
            <a:endParaRPr lang="de-DE" sz="3200">
              <a:solidFill>
                <a:schemeClr val="bg1"/>
              </a:solidFill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2DC85CE-4AFD-44D5-BE53-1C688B9A4B48}"/>
              </a:ext>
            </a:extLst>
          </p:cNvPr>
          <p:cNvSpPr/>
          <p:nvPr/>
        </p:nvSpPr>
        <p:spPr>
          <a:xfrm>
            <a:off x="1964146" y="4625527"/>
            <a:ext cx="272177" cy="1368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58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0934BE5-088C-40E5-B6E0-B8B9EA5D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28" y="1188093"/>
            <a:ext cx="6841662" cy="3612771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1E12C732-7E15-43A0-8F07-4C9EBD998E32}"/>
              </a:ext>
            </a:extLst>
          </p:cNvPr>
          <p:cNvSpPr/>
          <p:nvPr/>
        </p:nvSpPr>
        <p:spPr>
          <a:xfrm>
            <a:off x="2037228" y="883211"/>
            <a:ext cx="6841662" cy="308493"/>
          </a:xfrm>
          <a:prstGeom prst="rect">
            <a:avLst/>
          </a:prstGeom>
          <a:solidFill>
            <a:schemeClr val="bg1"/>
          </a:solidFill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>
                <a:solidFill>
                  <a:srgbClr val="000000"/>
                </a:solidFill>
              </a:rPr>
              <a:t>KLK gene expression in lung cancer and non-cancer tissue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577B99CB-0FAB-400A-8337-423F0F7971AD}"/>
              </a:ext>
            </a:extLst>
          </p:cNvPr>
          <p:cNvSpPr/>
          <p:nvPr/>
        </p:nvSpPr>
        <p:spPr>
          <a:xfrm>
            <a:off x="800595" y="4494752"/>
            <a:ext cx="1212711" cy="307777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buClr>
                <a:srgbClr val="FFFFFF"/>
              </a:buClr>
              <a:buSzPts val="1000"/>
            </a:pPr>
            <a:r>
              <a:rPr lang="en-GB" dirty="0">
                <a:solidFill>
                  <a:srgbClr val="FFFFFF"/>
                </a:solidFill>
                <a:latin typeface="Maven Pro"/>
                <a:sym typeface="Maven Pro"/>
              </a:rPr>
              <a:t>KLK genes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BBD3DFB-2DCB-453A-AA7E-BB8174221AE8}"/>
              </a:ext>
            </a:extLst>
          </p:cNvPr>
          <p:cNvSpPr/>
          <p:nvPr/>
        </p:nvSpPr>
        <p:spPr>
          <a:xfrm>
            <a:off x="7755311" y="921049"/>
            <a:ext cx="1212711" cy="283696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buClr>
                <a:srgbClr val="FFFFFF"/>
              </a:buClr>
              <a:buSzPts val="1000"/>
            </a:pPr>
            <a:r>
              <a:rPr lang="en-GB" dirty="0">
                <a:solidFill>
                  <a:srgbClr val="000000"/>
                </a:solidFill>
                <a:latin typeface="Maven Pro"/>
                <a:sym typeface="Maven Pro"/>
              </a:rPr>
              <a:t>samples</a:t>
            </a:r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3557DBA6-9E9B-4543-92DD-E8EF4673421E}"/>
              </a:ext>
            </a:extLst>
          </p:cNvPr>
          <p:cNvSpPr/>
          <p:nvPr/>
        </p:nvSpPr>
        <p:spPr>
          <a:xfrm rot="5400000">
            <a:off x="8255075" y="1292056"/>
            <a:ext cx="272177" cy="1368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BD0B59B-0023-4057-A255-0ABCD70346DE}"/>
              </a:ext>
            </a:extLst>
          </p:cNvPr>
          <p:cNvSpPr txBox="1">
            <a:spLocks/>
          </p:cNvSpPr>
          <p:nvPr/>
        </p:nvSpPr>
        <p:spPr>
          <a:xfrm>
            <a:off x="404648" y="291756"/>
            <a:ext cx="607235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de-DE" sz="3200">
                <a:solidFill>
                  <a:schemeClr val="accent2"/>
                </a:solidFill>
              </a:rPr>
              <a:t>Plot </a:t>
            </a:r>
            <a:r>
              <a:rPr lang="de-DE" sz="3200" err="1">
                <a:solidFill>
                  <a:schemeClr val="accent2"/>
                </a:solidFill>
              </a:rPr>
              <a:t>Example</a:t>
            </a:r>
            <a:r>
              <a:rPr lang="de-DE" sz="3200">
                <a:solidFill>
                  <a:schemeClr val="accent2"/>
                </a:solidFill>
              </a:rPr>
              <a:t> </a:t>
            </a:r>
            <a:r>
              <a:rPr lang="de-DE" sz="2800">
                <a:solidFill>
                  <a:schemeClr val="bg1"/>
                </a:solidFill>
              </a:rPr>
              <a:t>– </a:t>
            </a:r>
            <a:r>
              <a:rPr lang="de-DE" sz="2800" err="1">
                <a:solidFill>
                  <a:schemeClr val="bg1"/>
                </a:solidFill>
              </a:rPr>
              <a:t>Exploratory</a:t>
            </a:r>
            <a:r>
              <a:rPr lang="de-DE" sz="2800">
                <a:solidFill>
                  <a:schemeClr val="bg1"/>
                </a:solidFill>
              </a:rPr>
              <a:t> Analysis</a:t>
            </a:r>
            <a:endParaRPr lang="de-DE" sz="3200">
              <a:solidFill>
                <a:schemeClr val="bg1"/>
              </a:solidFill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52DC85CE-4AFD-44D5-BE53-1C688B9A4B48}"/>
              </a:ext>
            </a:extLst>
          </p:cNvPr>
          <p:cNvSpPr/>
          <p:nvPr/>
        </p:nvSpPr>
        <p:spPr>
          <a:xfrm>
            <a:off x="1964146" y="4625527"/>
            <a:ext cx="272177" cy="1368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B66268D-47A8-4403-B438-7EDFC714E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3500" y="902260"/>
            <a:ext cx="2101850" cy="3612771"/>
          </a:xfrm>
        </p:spPr>
        <p:txBody>
          <a:bodyPr/>
          <a:lstStyle/>
          <a:p>
            <a:pPr>
              <a:lnSpc>
                <a:spcPct val="150000"/>
              </a:lnSpc>
              <a:buFont typeface="Wingdings,Sans-Serif"/>
              <a:buChar char="§"/>
            </a:pPr>
            <a:endParaRPr lang="en-US" sz="1600" dirty="0"/>
          </a:p>
          <a:p>
            <a:pPr lvl="0">
              <a:lnSpc>
                <a:spcPct val="150000"/>
              </a:lnSpc>
              <a:buClr>
                <a:srgbClr val="FFFFFF"/>
              </a:buClr>
              <a:buFont typeface="Wingdings,Sans-Serif"/>
              <a:buChar char="§"/>
            </a:pPr>
            <a:r>
              <a:rPr lang="en-US" sz="1600" dirty="0">
                <a:solidFill>
                  <a:srgbClr val="FFFFFF"/>
                </a:solidFill>
              </a:rPr>
              <a:t>Cluster??</a:t>
            </a:r>
          </a:p>
          <a:p>
            <a:pPr marL="0" lvl="0" indent="0">
              <a:lnSpc>
                <a:spcPct val="150000"/>
              </a:lnSpc>
              <a:buClr>
                <a:srgbClr val="FFFFFF"/>
              </a:buClr>
              <a:buNone/>
            </a:pP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   Starting point   </a:t>
            </a:r>
          </a:p>
          <a:p>
            <a:pPr marL="0" lvl="0" indent="0">
              <a:lnSpc>
                <a:spcPct val="150000"/>
              </a:lnSpc>
              <a:buClr>
                <a:srgbClr val="FFFFFF"/>
              </a:buClr>
              <a:buNone/>
            </a:pP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  for further analysis</a:t>
            </a:r>
          </a:p>
          <a:p>
            <a:pPr marL="0" lvl="0" indent="0">
              <a:lnSpc>
                <a:spcPct val="150000"/>
              </a:lnSpc>
              <a:buClr>
                <a:srgbClr val="FFFFFF"/>
              </a:buClr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  <a:buFont typeface="Wingdings,Sans-Serif"/>
              <a:buChar char="§"/>
            </a:pPr>
            <a:endParaRPr lang="en-US" dirty="0"/>
          </a:p>
          <a:p>
            <a:pPr>
              <a:lnSpc>
                <a:spcPct val="150000"/>
              </a:lnSpc>
              <a:buFont typeface="Wingdings,Sans-Serif"/>
              <a:buChar char="§"/>
            </a:pPr>
            <a:endParaRPr lang="en-US" dirty="0"/>
          </a:p>
          <a:p>
            <a:pPr lvl="1">
              <a:lnSpc>
                <a:spcPct val="100000"/>
              </a:lnSpc>
              <a:buFont typeface="Wingdings"/>
              <a:buChar char="§"/>
            </a:pP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BF73D12-2A36-4FA3-8F1D-381F12120492}"/>
              </a:ext>
            </a:extLst>
          </p:cNvPr>
          <p:cNvSpPr/>
          <p:nvPr/>
        </p:nvSpPr>
        <p:spPr>
          <a:xfrm>
            <a:off x="7231380" y="1488966"/>
            <a:ext cx="744220" cy="80211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874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7538654-A036-7E48-87CE-615C0BBDDA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188978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7538654-A036-7E48-87CE-615C0BBDDA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182967" y="2041078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Goal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318170" y="2702505"/>
            <a:ext cx="4464705" cy="1597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Being able to determine a specific cancer type by </a:t>
            </a:r>
            <a:r>
              <a:rPr lang="en" dirty="0" err="1"/>
              <a:t>analysing</a:t>
            </a:r>
            <a:r>
              <a:rPr lang="en" dirty="0"/>
              <a:t> the degree of expression of Kallikrein genes.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BD7789A3-1285-6345-A9E6-143921C1B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8995" y="2034695"/>
            <a:ext cx="752860" cy="7528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913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MxJiPjX7b96.bqMsuvi8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OCUJP65S.6svsgPMXHEu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6LbWrnFYvmNUgon_dhF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WOkGo0Krp_Etv4zPHVz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gpLNPWNuO2WwLcLbTj0E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E0oNfwObwHNjHu08NsEI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6rHRzVdlqbdVsn9ZJ5c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2bWRrzxbalLKcFG8Jil2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o3j92pDLGdj.6pPHR9x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SY_ZUKzAz52kxnCKYadW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bMZV99kIqcvdLQSStoK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n0Tjwm5CiVk2Sj6KvY5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t52mTV.DZ8jqBteUpQG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20FrWSzUIq64LiZEBl3A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R2slWIWsTz93zHe8Nlt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wI53PZFCEv3RYzY6nJbJ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gqkmUSpAxGHff0l4Z2R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qnbwfCpi2nVlr_J8Yex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D96K88Qh0Jwn_ahL2e8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4t3HbMvCMpHBCn8hKtr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b.yHo3HoEuMz.mJ2hTOB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Lxb.A0X2KaewFOUVVadY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n5kFcE18VLqDlehbCEbH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HeYNYFNNECnii2mxmeHB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qC.NYs9huz0zNBvIDEC.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CZs6i9MF.kFKc6zT0i2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FQhoJgq7lYDnrSfTxpQX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MBhnFfK3hlEMZK1sUVN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zX.tTqLJyuurVPVVAaw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sNpud43tiA29qSNXHvX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_sf12egIfEYscKo4gO3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Q_.jQdH178ancBWkN7hI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mHPqQiOc3zWADTTJlYj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zjvihIJ8.RQoypJr2AqU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8ljUmZ0XFSvS5AAh6W0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1H6ck.PGTrgxfrBkArW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SWBPI5dVFXWgoZ_QUJBL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XsdrA2X.Y4Sjmo.IzaH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axHrXR9ydrF3SYOd8Sw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wLDbQry7ngPcPeKJxkOm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sPqXVeVheX5PHZb8RVsA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efTk9aWBUxF1N1zWCMSX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Lt5lrupl8YClm6kYPKl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YO1Dcxn_By_IC29YSt9G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o9DtAIzOfU_mCqVysD5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9KJgFXejo78QqnMZUo6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RBnhC1Jb1cgiR.HQRqc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soEyoFYsrCXYD9ycl._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pav82RyGWplXSgO3abQQQ"/>
</p:tagLst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394</Words>
  <Application>Microsoft Macintosh PowerPoint</Application>
  <PresentationFormat>On-screen Show (16:9)</PresentationFormat>
  <Paragraphs>125</Paragraphs>
  <Slides>15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Neue Haas Grotesk Text Pro</vt:lpstr>
      <vt:lpstr>Calibri</vt:lpstr>
      <vt:lpstr>Arial</vt:lpstr>
      <vt:lpstr>Nunito Light</vt:lpstr>
      <vt:lpstr>Wingdings</vt:lpstr>
      <vt:lpstr>Wingdings,Sans-Serif</vt:lpstr>
      <vt:lpstr>Fira Sans Extra Condensed Medium</vt:lpstr>
      <vt:lpstr>Maven Pro</vt:lpstr>
      <vt:lpstr>Livvic Light</vt:lpstr>
      <vt:lpstr>Share Tech</vt:lpstr>
      <vt:lpstr>Data Science Consulting by Slidesgo</vt:lpstr>
      <vt:lpstr>think-cell Slide</vt:lpstr>
      <vt:lpstr>PROJECT PROPOSAL KALLIKREIN GENES</vt:lpstr>
      <vt:lpstr>Agenda</vt:lpstr>
      <vt:lpstr>Kallikreins - Introduction</vt:lpstr>
      <vt:lpstr>Kallikreins – Role in Cancer </vt:lpstr>
      <vt:lpstr>PowerPoint Presentation</vt:lpstr>
      <vt:lpstr>PowerPoint Presentation</vt:lpstr>
      <vt:lpstr>PowerPoint Presentation</vt:lpstr>
      <vt:lpstr>PowerPoint Presentation</vt:lpstr>
      <vt:lpstr>Main Goal</vt:lpstr>
      <vt:lpstr>Milestones </vt:lpstr>
      <vt:lpstr>Gantt Chart</vt:lpstr>
      <vt:lpstr>Teamwork aspect </vt:lpstr>
      <vt:lpstr>Project management tool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cp:lastModifiedBy>mariayemane@yahoo.de</cp:lastModifiedBy>
  <cp:revision>28</cp:revision>
  <dcterms:modified xsi:type="dcterms:W3CDTF">2021-05-12T07:29:35Z</dcterms:modified>
</cp:coreProperties>
</file>